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80" r:id="rId4"/>
    <p:sldId id="273" r:id="rId5"/>
    <p:sldId id="270" r:id="rId6"/>
    <p:sldId id="279" r:id="rId7"/>
    <p:sldId id="264" r:id="rId8"/>
    <p:sldId id="265" r:id="rId9"/>
    <p:sldId id="266" r:id="rId10"/>
    <p:sldId id="267" r:id="rId11"/>
    <p:sldId id="281" r:id="rId12"/>
    <p:sldId id="260" r:id="rId13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99FF"/>
    <a:srgbClr val="33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7" autoAdjust="0"/>
    <p:restoredTop sz="82826" autoAdjust="0"/>
  </p:normalViewPr>
  <p:slideViewPr>
    <p:cSldViewPr>
      <p:cViewPr varScale="1">
        <p:scale>
          <a:sx n="79" d="100"/>
          <a:sy n="79" d="100"/>
        </p:scale>
        <p:origin x="-960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25" d="100"/>
          <a:sy n="125" d="100"/>
        </p:scale>
        <p:origin x="-10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03AFE06-AFDB-4814-A27B-DA7183741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85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A3EB647-FDDE-41D6-B3B2-AEEAC4D0F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2A374FF-6297-4FDA-8318-BB2AFB15AF38}" type="slidenum">
              <a:rPr lang="en-GB" sz="1200" smtClean="0">
                <a:latin typeface="Times New Roman" pitchFamily="18" charset="0"/>
              </a:rPr>
              <a:pPr/>
              <a:t>1</a:t>
            </a:fld>
            <a:endParaRPr lang="en-GB" sz="1200" dirty="0" smtClean="0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3EB647-FDDE-41D6-B3B2-AEEAC4D0F3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97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3EB647-FDDE-41D6-B3B2-AEEAC4D0F37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97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3EB647-FDDE-41D6-B3B2-AEEAC4D0F37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3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3EB647-FDDE-41D6-B3B2-AEEAC4D0F37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98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3EB647-FDDE-41D6-B3B2-AEEAC4D0F37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71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3EB647-FDDE-41D6-B3B2-AEEAC4D0F37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8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1" descr="Kalvopohja_A4_etukansi_kuvalla_englan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2" name="Rectangle 36"/>
          <p:cNvSpPr>
            <a:spLocks noGrp="1" noChangeArrowheads="1"/>
          </p:cNvSpPr>
          <p:nvPr>
            <p:ph type="ctrTitle"/>
          </p:nvPr>
        </p:nvSpPr>
        <p:spPr>
          <a:xfrm>
            <a:off x="2792413" y="2276475"/>
            <a:ext cx="7056437" cy="1871663"/>
          </a:xfrm>
        </p:spPr>
        <p:txBody>
          <a:bodyPr anchor="b"/>
          <a:lstStyle>
            <a:lvl1pPr algn="l">
              <a:defRPr sz="2800">
                <a:solidFill>
                  <a:srgbClr val="00009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133" name="Rectangle 37"/>
          <p:cNvSpPr>
            <a:spLocks noGrp="1" noChangeArrowheads="1"/>
          </p:cNvSpPr>
          <p:nvPr>
            <p:ph type="subTitle" idx="1"/>
          </p:nvPr>
        </p:nvSpPr>
        <p:spPr>
          <a:xfrm>
            <a:off x="2792413" y="4573588"/>
            <a:ext cx="6697662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1">
                <a:solidFill>
                  <a:srgbClr val="6699FF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4912179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000099"/>
              </a:buClr>
              <a:defRPr/>
            </a:lvl1pPr>
            <a:lvl2pPr>
              <a:buClr>
                <a:srgbClr val="000099"/>
              </a:buClr>
              <a:defRPr/>
            </a:lvl2pPr>
            <a:lvl3pPr>
              <a:buClr>
                <a:srgbClr val="000099"/>
              </a:buClr>
              <a:defRPr/>
            </a:lvl3pPr>
            <a:lvl4pPr>
              <a:buClr>
                <a:srgbClr val="000099"/>
              </a:buClr>
              <a:defRPr/>
            </a:lvl4pPr>
            <a:lvl5pPr>
              <a:buClr>
                <a:srgbClr val="000099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6613632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762000"/>
            <a:ext cx="1981200" cy="5257800"/>
          </a:xfrm>
        </p:spPr>
        <p:txBody>
          <a:bodyPr vert="eaVert"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5791200" cy="5257800"/>
          </a:xfrm>
        </p:spPr>
        <p:txBody>
          <a:bodyPr vert="eaVert"/>
          <a:lstStyle>
            <a:lvl1pPr>
              <a:buClr>
                <a:srgbClr val="000099"/>
              </a:buClr>
              <a:defRPr/>
            </a:lvl1pPr>
            <a:lvl2pPr>
              <a:buClr>
                <a:srgbClr val="000099"/>
              </a:buClr>
              <a:defRPr/>
            </a:lvl2pPr>
            <a:lvl3pPr>
              <a:buClr>
                <a:srgbClr val="000099"/>
              </a:buClr>
              <a:defRPr/>
            </a:lvl3pPr>
            <a:lvl4pPr>
              <a:buClr>
                <a:srgbClr val="000099"/>
              </a:buClr>
              <a:defRPr/>
            </a:lvl4pPr>
            <a:lvl5pPr>
              <a:buClr>
                <a:srgbClr val="000099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826984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906000" cy="1143000"/>
          </a:xfrm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0099"/>
              </a:buClr>
              <a:defRPr/>
            </a:lvl1pPr>
            <a:lvl2pPr>
              <a:buClr>
                <a:srgbClr val="000099"/>
              </a:buClr>
              <a:defRPr/>
            </a:lvl2pPr>
            <a:lvl3pPr>
              <a:buClr>
                <a:srgbClr val="000099"/>
              </a:buClr>
              <a:defRPr/>
            </a:lvl3pPr>
            <a:lvl4pPr>
              <a:buClr>
                <a:srgbClr val="000099"/>
              </a:buClr>
              <a:defRPr/>
            </a:lvl4pPr>
            <a:lvl5pPr>
              <a:buClr>
                <a:srgbClr val="000099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252109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009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169423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05000"/>
            <a:ext cx="3886200" cy="4114800"/>
          </a:xfrm>
        </p:spPr>
        <p:txBody>
          <a:bodyPr/>
          <a:lstStyle>
            <a:lvl1pPr>
              <a:buClr>
                <a:srgbClr val="000099"/>
              </a:buClr>
              <a:defRPr sz="2800"/>
            </a:lvl1pPr>
            <a:lvl2pPr>
              <a:buClr>
                <a:srgbClr val="000099"/>
              </a:buClr>
              <a:defRPr sz="2400"/>
            </a:lvl2pPr>
            <a:lvl3pPr>
              <a:buClr>
                <a:srgbClr val="000099"/>
              </a:buClr>
              <a:defRPr sz="2000"/>
            </a:lvl3pPr>
            <a:lvl4pPr>
              <a:buClr>
                <a:srgbClr val="000099"/>
              </a:buClr>
              <a:defRPr sz="1800"/>
            </a:lvl4pPr>
            <a:lvl5pPr>
              <a:buClr>
                <a:srgbClr val="000099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05000"/>
            <a:ext cx="3886200" cy="4114800"/>
          </a:xfrm>
        </p:spPr>
        <p:txBody>
          <a:bodyPr/>
          <a:lstStyle>
            <a:lvl1pPr>
              <a:buClr>
                <a:srgbClr val="000099"/>
              </a:buClr>
              <a:defRPr sz="2800"/>
            </a:lvl1pPr>
            <a:lvl2pPr>
              <a:buClr>
                <a:srgbClr val="000099"/>
              </a:buClr>
              <a:defRPr sz="2400"/>
            </a:lvl2pPr>
            <a:lvl3pPr>
              <a:buClr>
                <a:srgbClr val="000099"/>
              </a:buClr>
              <a:defRPr sz="2000"/>
            </a:lvl3pPr>
            <a:lvl4pPr>
              <a:buClr>
                <a:srgbClr val="000099"/>
              </a:buClr>
              <a:defRPr sz="1800"/>
            </a:lvl4pPr>
            <a:lvl5pPr>
              <a:buClr>
                <a:srgbClr val="000099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2133389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buClr>
                <a:srgbClr val="000099"/>
              </a:buClr>
              <a:defRPr sz="24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buClr>
                <a:srgbClr val="000099"/>
              </a:buClr>
              <a:defRPr sz="24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053253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906000" cy="1143000"/>
          </a:xfrm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8854772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10094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>
                <a:solidFill>
                  <a:srgbClr val="00009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buClr>
                <a:srgbClr val="000099"/>
              </a:buClr>
              <a:defRPr sz="3200"/>
            </a:lvl1pPr>
            <a:lvl2pPr>
              <a:buClr>
                <a:srgbClr val="000099"/>
              </a:buClr>
              <a:defRPr sz="2800"/>
            </a:lvl2pPr>
            <a:lvl3pPr>
              <a:buClr>
                <a:srgbClr val="000099"/>
              </a:buClr>
              <a:defRPr sz="2400"/>
            </a:lvl3pPr>
            <a:lvl4pPr>
              <a:buClr>
                <a:srgbClr val="000099"/>
              </a:buClr>
              <a:defRPr sz="2000"/>
            </a:lvl4pPr>
            <a:lvl5pPr>
              <a:buClr>
                <a:srgbClr val="000099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539290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>
                <a:solidFill>
                  <a:srgbClr val="00009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612076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4" descr="Kalvopohja_A4_sisäsivu_turkoosi_englant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6200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05000"/>
            <a:ext cx="792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7977188" y="188913"/>
            <a:ext cx="5048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7943" tIns="38972" rIns="77943" bIns="38972"/>
          <a:lstStyle/>
          <a:p>
            <a:pPr algn="r" defTabSz="779463">
              <a:defRPr/>
            </a:pPr>
            <a:fld id="{715BBEB4-B11A-42B4-9946-5E0B80CB6F74}" type="slidenum">
              <a:rPr lang="en-GB" sz="800" b="1">
                <a:solidFill>
                  <a:schemeClr val="bg1"/>
                </a:solidFill>
                <a:latin typeface="Arial" charset="0"/>
              </a:rPr>
              <a:pPr algn="r" defTabSz="779463">
                <a:defRPr/>
              </a:pPr>
              <a:t>‹#›</a:t>
            </a:fld>
            <a:endParaRPr lang="en-GB" sz="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134225" y="192088"/>
            <a:ext cx="6985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679B192E-3E33-4B31-A23E-930F6D1F84AA}" type="datetime1">
              <a:rPr lang="en-GB" sz="800" b="1">
                <a:solidFill>
                  <a:schemeClr val="bg1"/>
                </a:solidFill>
                <a:latin typeface="Arial" charset="0"/>
              </a:rPr>
              <a:pPr>
                <a:defRPr/>
              </a:pPr>
              <a:t>10/11/2011</a:t>
            </a:fld>
            <a:endParaRPr lang="en-GB" sz="800" b="1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05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811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GB" dirty="0"/>
              <a:t>Understanding social media acceptance and use in the context of technology </a:t>
            </a:r>
            <a:r>
              <a:rPr lang="en-GB" dirty="0" smtClean="0"/>
              <a:t>generations and </a:t>
            </a:r>
            <a:r>
              <a:rPr lang="en-GB" dirty="0"/>
              <a:t>life-based design</a:t>
            </a:r>
            <a:endParaRPr lang="en-GB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INFuture2011, Zagreb, Croatia</a:t>
            </a:r>
            <a:br>
              <a:rPr lang="en-GB" dirty="0" smtClean="0"/>
            </a:br>
            <a:r>
              <a:rPr lang="en-GB" dirty="0" smtClean="0"/>
              <a:t>Mari Ylikauppila</a:t>
            </a:r>
            <a:br>
              <a:rPr lang="en-GB" dirty="0" smtClean="0"/>
            </a:br>
            <a:r>
              <a:rPr lang="en-GB" dirty="0" smtClean="0"/>
              <a:t>VTT Technical Research Centre of Finland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Implications</a:t>
            </a:r>
            <a:r>
              <a:rPr lang="fi-FI" dirty="0" smtClean="0"/>
              <a:t> for design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916832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/>
              <a:t>Two important features for designers: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In technological usage there are many standard </a:t>
            </a:r>
            <a:r>
              <a:rPr lang="en-GB" sz="1400" dirty="0" smtClean="0"/>
              <a:t>features. Skilled </a:t>
            </a:r>
            <a:r>
              <a:rPr lang="en-GB" sz="1400" dirty="0"/>
              <a:t>and interested users do not differ much from between each </a:t>
            </a:r>
            <a:r>
              <a:rPr lang="en-GB" sz="1400" dirty="0" smtClean="0"/>
              <a:t>other.</a:t>
            </a:r>
            <a:endParaRPr lang="en-GB" sz="1400" dirty="0"/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There are </a:t>
            </a:r>
            <a:r>
              <a:rPr lang="en-GB" sz="1400" dirty="0" smtClean="0"/>
              <a:t>issues in </a:t>
            </a:r>
            <a:r>
              <a:rPr lang="en-GB" sz="1400" dirty="0"/>
              <a:t>which generations do </a:t>
            </a:r>
            <a:r>
              <a:rPr lang="en-GB" sz="1400" dirty="0" smtClean="0"/>
              <a:t>differ</a:t>
            </a:r>
            <a:r>
              <a:rPr lang="en-GB" sz="1400" dirty="0"/>
              <a:t> </a:t>
            </a:r>
            <a:r>
              <a:rPr lang="en-GB" sz="1400" dirty="0" smtClean="0"/>
              <a:t>(</a:t>
            </a:r>
            <a:r>
              <a:rPr lang="en-GB" sz="1400" i="1" dirty="0" smtClean="0"/>
              <a:t>trust and privacy</a:t>
            </a:r>
            <a:r>
              <a:rPr lang="en-GB" sz="1400" dirty="0" smtClean="0"/>
              <a:t>).</a:t>
            </a:r>
            <a:endParaRPr lang="en-GB" sz="1400" dirty="0"/>
          </a:p>
          <a:p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-&gt; </a:t>
            </a:r>
            <a:r>
              <a:rPr lang="en-GB" sz="1400" dirty="0"/>
              <a:t>Designers must understand the logic which differentiates the different generations</a:t>
            </a:r>
            <a:r>
              <a:rPr lang="en-GB" sz="1400" dirty="0" smtClean="0"/>
              <a:t>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29375623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Future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b="1" dirty="0" smtClean="0"/>
              <a:t>International web survey to get better understanding of</a:t>
            </a:r>
          </a:p>
          <a:p>
            <a:pPr lvl="1"/>
            <a:r>
              <a:rPr lang="en-GB" sz="1400" dirty="0" smtClean="0"/>
              <a:t>Technology generations</a:t>
            </a:r>
          </a:p>
          <a:p>
            <a:pPr lvl="1"/>
            <a:r>
              <a:rPr lang="en-GB" sz="1400" dirty="0" smtClean="0"/>
              <a:t>Forms of life</a:t>
            </a:r>
          </a:p>
          <a:p>
            <a:pPr lvl="1"/>
            <a:r>
              <a:rPr lang="en-GB" sz="1400" dirty="0" smtClean="0"/>
              <a:t>Social relationships</a:t>
            </a:r>
            <a:endParaRPr lang="en-GB" sz="1400" dirty="0"/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400" dirty="0" smtClean="0"/>
              <a:t>- &gt; A </a:t>
            </a:r>
            <a:r>
              <a:rPr lang="en-GB" sz="1400" dirty="0"/>
              <a:t>tool for designers to understand differences in human </a:t>
            </a:r>
            <a:r>
              <a:rPr lang="en-GB" sz="1400" dirty="0" smtClean="0"/>
              <a:t>behaviour</a:t>
            </a:r>
            <a:r>
              <a:rPr lang="en-GB" sz="1400" dirty="0"/>
              <a:t> </a:t>
            </a:r>
            <a:r>
              <a:rPr lang="en-GB" sz="1400" dirty="0" smtClean="0"/>
              <a:t>and the acceptance of new technologies.</a:t>
            </a:r>
            <a:endParaRPr lang="en-GB" sz="1400" dirty="0"/>
          </a:p>
          <a:p>
            <a:pPr marL="0" indent="0">
              <a:buNone/>
            </a:pP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593421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8" descr="Kalvopohja_A4_takakansi_turkoo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97013" y="765175"/>
            <a:ext cx="2520950" cy="881063"/>
            <a:chOff x="5242" y="3639"/>
            <a:chExt cx="719" cy="252"/>
          </a:xfrm>
        </p:grpSpPr>
        <p:sp>
          <p:nvSpPr>
            <p:cNvPr id="5125" name="Freeform 5"/>
            <p:cNvSpPr>
              <a:spLocks/>
            </p:cNvSpPr>
            <p:nvPr/>
          </p:nvSpPr>
          <p:spPr bwMode="auto">
            <a:xfrm>
              <a:off x="5242" y="3639"/>
              <a:ext cx="267" cy="171"/>
            </a:xfrm>
            <a:custGeom>
              <a:avLst/>
              <a:gdLst>
                <a:gd name="T0" fmla="*/ 0 w 6149"/>
                <a:gd name="T1" fmla="*/ 0 h 3930"/>
                <a:gd name="T2" fmla="*/ 0 w 6149"/>
                <a:gd name="T3" fmla="*/ 0 h 3930"/>
                <a:gd name="T4" fmla="*/ 0 w 6149"/>
                <a:gd name="T5" fmla="*/ 0 h 3930"/>
                <a:gd name="T6" fmla="*/ 0 w 6149"/>
                <a:gd name="T7" fmla="*/ 0 h 3930"/>
                <a:gd name="T8" fmla="*/ 0 w 6149"/>
                <a:gd name="T9" fmla="*/ 0 h 3930"/>
                <a:gd name="T10" fmla="*/ 0 w 6149"/>
                <a:gd name="T11" fmla="*/ 0 h 3930"/>
                <a:gd name="T12" fmla="*/ 0 w 6149"/>
                <a:gd name="T13" fmla="*/ 0 h 3930"/>
                <a:gd name="T14" fmla="*/ 0 w 6149"/>
                <a:gd name="T15" fmla="*/ 0 h 3930"/>
                <a:gd name="T16" fmla="*/ 0 w 6149"/>
                <a:gd name="T17" fmla="*/ 0 h 3930"/>
                <a:gd name="T18" fmla="*/ 0 w 6149"/>
                <a:gd name="T19" fmla="*/ 0 h 3930"/>
                <a:gd name="T20" fmla="*/ 0 w 6149"/>
                <a:gd name="T21" fmla="*/ 0 h 3930"/>
                <a:gd name="T22" fmla="*/ 0 w 6149"/>
                <a:gd name="T23" fmla="*/ 0 h 3930"/>
                <a:gd name="T24" fmla="*/ 0 w 6149"/>
                <a:gd name="T25" fmla="*/ 0 h 3930"/>
                <a:gd name="T26" fmla="*/ 0 w 6149"/>
                <a:gd name="T27" fmla="*/ 0 h 3930"/>
                <a:gd name="T28" fmla="*/ 0 w 6149"/>
                <a:gd name="T29" fmla="*/ 0 h 3930"/>
                <a:gd name="T30" fmla="*/ 0 w 6149"/>
                <a:gd name="T31" fmla="*/ 0 h 3930"/>
                <a:gd name="T32" fmla="*/ 0 w 6149"/>
                <a:gd name="T33" fmla="*/ 0 h 3930"/>
                <a:gd name="T34" fmla="*/ 0 w 6149"/>
                <a:gd name="T35" fmla="*/ 0 h 3930"/>
                <a:gd name="T36" fmla="*/ 0 w 6149"/>
                <a:gd name="T37" fmla="*/ 0 h 3930"/>
                <a:gd name="T38" fmla="*/ 0 w 6149"/>
                <a:gd name="T39" fmla="*/ 0 h 3930"/>
                <a:gd name="T40" fmla="*/ 0 w 6149"/>
                <a:gd name="T41" fmla="*/ 0 h 3930"/>
                <a:gd name="T42" fmla="*/ 0 w 6149"/>
                <a:gd name="T43" fmla="*/ 0 h 3930"/>
                <a:gd name="T44" fmla="*/ 0 w 6149"/>
                <a:gd name="T45" fmla="*/ 0 h 3930"/>
                <a:gd name="T46" fmla="*/ 0 w 6149"/>
                <a:gd name="T47" fmla="*/ 0 h 3930"/>
                <a:gd name="T48" fmla="*/ 0 w 6149"/>
                <a:gd name="T49" fmla="*/ 0 h 3930"/>
                <a:gd name="T50" fmla="*/ 0 w 6149"/>
                <a:gd name="T51" fmla="*/ 0 h 3930"/>
                <a:gd name="T52" fmla="*/ 0 w 6149"/>
                <a:gd name="T53" fmla="*/ 0 h 3930"/>
                <a:gd name="T54" fmla="*/ 0 w 6149"/>
                <a:gd name="T55" fmla="*/ 0 h 3930"/>
                <a:gd name="T56" fmla="*/ 0 w 6149"/>
                <a:gd name="T57" fmla="*/ 0 h 3930"/>
                <a:gd name="T58" fmla="*/ 0 w 6149"/>
                <a:gd name="T59" fmla="*/ 0 h 3930"/>
                <a:gd name="T60" fmla="*/ 0 w 6149"/>
                <a:gd name="T61" fmla="*/ 0 h 3930"/>
                <a:gd name="T62" fmla="*/ 0 w 6149"/>
                <a:gd name="T63" fmla="*/ 0 h 3930"/>
                <a:gd name="T64" fmla="*/ 0 w 6149"/>
                <a:gd name="T65" fmla="*/ 0 h 3930"/>
                <a:gd name="T66" fmla="*/ 0 w 6149"/>
                <a:gd name="T67" fmla="*/ 0 h 3930"/>
                <a:gd name="T68" fmla="*/ 0 w 6149"/>
                <a:gd name="T69" fmla="*/ 0 h 3930"/>
                <a:gd name="T70" fmla="*/ 0 w 6149"/>
                <a:gd name="T71" fmla="*/ 0 h 3930"/>
                <a:gd name="T72" fmla="*/ 0 w 6149"/>
                <a:gd name="T73" fmla="*/ 0 h 3930"/>
                <a:gd name="T74" fmla="*/ 0 w 6149"/>
                <a:gd name="T75" fmla="*/ 0 h 3930"/>
                <a:gd name="T76" fmla="*/ 0 w 6149"/>
                <a:gd name="T77" fmla="*/ 0 h 3930"/>
                <a:gd name="T78" fmla="*/ 0 w 6149"/>
                <a:gd name="T79" fmla="*/ 0 h 3930"/>
                <a:gd name="T80" fmla="*/ 0 w 6149"/>
                <a:gd name="T81" fmla="*/ 0 h 3930"/>
                <a:gd name="T82" fmla="*/ 0 w 6149"/>
                <a:gd name="T83" fmla="*/ 0 h 3930"/>
                <a:gd name="T84" fmla="*/ 0 w 6149"/>
                <a:gd name="T85" fmla="*/ 0 h 3930"/>
                <a:gd name="T86" fmla="*/ 0 w 6149"/>
                <a:gd name="T87" fmla="*/ 0 h 3930"/>
                <a:gd name="T88" fmla="*/ 0 w 6149"/>
                <a:gd name="T89" fmla="*/ 0 h 3930"/>
                <a:gd name="T90" fmla="*/ 0 w 6149"/>
                <a:gd name="T91" fmla="*/ 0 h 3930"/>
                <a:gd name="T92" fmla="*/ 0 w 6149"/>
                <a:gd name="T93" fmla="*/ 0 h 3930"/>
                <a:gd name="T94" fmla="*/ 0 w 6149"/>
                <a:gd name="T95" fmla="*/ 0 h 3930"/>
                <a:gd name="T96" fmla="*/ 0 w 6149"/>
                <a:gd name="T97" fmla="*/ 0 h 3930"/>
                <a:gd name="T98" fmla="*/ 0 w 6149"/>
                <a:gd name="T99" fmla="*/ 0 h 3930"/>
                <a:gd name="T100" fmla="*/ 0 w 6149"/>
                <a:gd name="T101" fmla="*/ 0 h 3930"/>
                <a:gd name="T102" fmla="*/ 0 w 6149"/>
                <a:gd name="T103" fmla="*/ 0 h 3930"/>
                <a:gd name="T104" fmla="*/ 0 w 6149"/>
                <a:gd name="T105" fmla="*/ 0 h 3930"/>
                <a:gd name="T106" fmla="*/ 0 w 6149"/>
                <a:gd name="T107" fmla="*/ 0 h 3930"/>
                <a:gd name="T108" fmla="*/ 0 w 6149"/>
                <a:gd name="T109" fmla="*/ 0 h 3930"/>
                <a:gd name="T110" fmla="*/ 0 w 6149"/>
                <a:gd name="T111" fmla="*/ 0 h 3930"/>
                <a:gd name="T112" fmla="*/ 0 w 6149"/>
                <a:gd name="T113" fmla="*/ 0 h 3930"/>
                <a:gd name="T114" fmla="*/ 0 w 6149"/>
                <a:gd name="T115" fmla="*/ 0 h 39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49"/>
                <a:gd name="T175" fmla="*/ 0 h 3930"/>
                <a:gd name="T176" fmla="*/ 6149 w 6149"/>
                <a:gd name="T177" fmla="*/ 3930 h 393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49" h="3930">
                  <a:moveTo>
                    <a:pt x="2464" y="3811"/>
                  </a:moveTo>
                  <a:lnTo>
                    <a:pt x="2456" y="3828"/>
                  </a:lnTo>
                  <a:lnTo>
                    <a:pt x="2446" y="3843"/>
                  </a:lnTo>
                  <a:lnTo>
                    <a:pt x="2436" y="3857"/>
                  </a:lnTo>
                  <a:lnTo>
                    <a:pt x="2425" y="3869"/>
                  </a:lnTo>
                  <a:lnTo>
                    <a:pt x="2411" y="3879"/>
                  </a:lnTo>
                  <a:lnTo>
                    <a:pt x="2397" y="3890"/>
                  </a:lnTo>
                  <a:lnTo>
                    <a:pt x="2380" y="3898"/>
                  </a:lnTo>
                  <a:lnTo>
                    <a:pt x="2364" y="3905"/>
                  </a:lnTo>
                  <a:lnTo>
                    <a:pt x="2344" y="3911"/>
                  </a:lnTo>
                  <a:lnTo>
                    <a:pt x="2324" y="3917"/>
                  </a:lnTo>
                  <a:lnTo>
                    <a:pt x="2303" y="3922"/>
                  </a:lnTo>
                  <a:lnTo>
                    <a:pt x="2280" y="3925"/>
                  </a:lnTo>
                  <a:lnTo>
                    <a:pt x="2255" y="3927"/>
                  </a:lnTo>
                  <a:lnTo>
                    <a:pt x="2229" y="3929"/>
                  </a:lnTo>
                  <a:lnTo>
                    <a:pt x="2201" y="3930"/>
                  </a:lnTo>
                  <a:lnTo>
                    <a:pt x="2173" y="3930"/>
                  </a:lnTo>
                  <a:lnTo>
                    <a:pt x="1576" y="3930"/>
                  </a:lnTo>
                  <a:lnTo>
                    <a:pt x="1557" y="3930"/>
                  </a:lnTo>
                  <a:lnTo>
                    <a:pt x="1539" y="3928"/>
                  </a:lnTo>
                  <a:lnTo>
                    <a:pt x="1521" y="3926"/>
                  </a:lnTo>
                  <a:lnTo>
                    <a:pt x="1505" y="3923"/>
                  </a:lnTo>
                  <a:lnTo>
                    <a:pt x="1489" y="3919"/>
                  </a:lnTo>
                  <a:lnTo>
                    <a:pt x="1475" y="3914"/>
                  </a:lnTo>
                  <a:lnTo>
                    <a:pt x="1461" y="3907"/>
                  </a:lnTo>
                  <a:lnTo>
                    <a:pt x="1449" y="3900"/>
                  </a:lnTo>
                  <a:lnTo>
                    <a:pt x="1438" y="3893"/>
                  </a:lnTo>
                  <a:lnTo>
                    <a:pt x="1427" y="3884"/>
                  </a:lnTo>
                  <a:lnTo>
                    <a:pt x="1418" y="3874"/>
                  </a:lnTo>
                  <a:lnTo>
                    <a:pt x="1411" y="3863"/>
                  </a:lnTo>
                  <a:lnTo>
                    <a:pt x="1404" y="3852"/>
                  </a:lnTo>
                  <a:lnTo>
                    <a:pt x="1398" y="3839"/>
                  </a:lnTo>
                  <a:lnTo>
                    <a:pt x="1394" y="3826"/>
                  </a:lnTo>
                  <a:lnTo>
                    <a:pt x="1391" y="3811"/>
                  </a:lnTo>
                  <a:lnTo>
                    <a:pt x="1298" y="2594"/>
                  </a:lnTo>
                  <a:lnTo>
                    <a:pt x="1293" y="2575"/>
                  </a:lnTo>
                  <a:lnTo>
                    <a:pt x="1286" y="2558"/>
                  </a:lnTo>
                  <a:lnTo>
                    <a:pt x="1282" y="2552"/>
                  </a:lnTo>
                  <a:lnTo>
                    <a:pt x="1277" y="2545"/>
                  </a:lnTo>
                  <a:lnTo>
                    <a:pt x="1273" y="2540"/>
                  </a:lnTo>
                  <a:lnTo>
                    <a:pt x="1268" y="2534"/>
                  </a:lnTo>
                  <a:lnTo>
                    <a:pt x="1263" y="2530"/>
                  </a:lnTo>
                  <a:lnTo>
                    <a:pt x="1258" y="2525"/>
                  </a:lnTo>
                  <a:lnTo>
                    <a:pt x="1252" y="2522"/>
                  </a:lnTo>
                  <a:lnTo>
                    <a:pt x="1246" y="2519"/>
                  </a:lnTo>
                  <a:lnTo>
                    <a:pt x="1239" y="2517"/>
                  </a:lnTo>
                  <a:lnTo>
                    <a:pt x="1233" y="2515"/>
                  </a:lnTo>
                  <a:lnTo>
                    <a:pt x="1226" y="2514"/>
                  </a:lnTo>
                  <a:lnTo>
                    <a:pt x="1219" y="2514"/>
                  </a:lnTo>
                  <a:lnTo>
                    <a:pt x="66" y="2514"/>
                  </a:lnTo>
                  <a:lnTo>
                    <a:pt x="54" y="2514"/>
                  </a:lnTo>
                  <a:lnTo>
                    <a:pt x="43" y="2513"/>
                  </a:lnTo>
                  <a:lnTo>
                    <a:pt x="34" y="2511"/>
                  </a:lnTo>
                  <a:lnTo>
                    <a:pt x="26" y="2509"/>
                  </a:lnTo>
                  <a:lnTo>
                    <a:pt x="19" y="2506"/>
                  </a:lnTo>
                  <a:lnTo>
                    <a:pt x="12" y="2503"/>
                  </a:lnTo>
                  <a:lnTo>
                    <a:pt x="8" y="2498"/>
                  </a:lnTo>
                  <a:lnTo>
                    <a:pt x="4" y="2492"/>
                  </a:lnTo>
                  <a:lnTo>
                    <a:pt x="2" y="2487"/>
                  </a:lnTo>
                  <a:lnTo>
                    <a:pt x="0" y="2480"/>
                  </a:lnTo>
                  <a:lnTo>
                    <a:pt x="0" y="2473"/>
                  </a:lnTo>
                  <a:lnTo>
                    <a:pt x="1" y="2465"/>
                  </a:lnTo>
                  <a:lnTo>
                    <a:pt x="2" y="2455"/>
                  </a:lnTo>
                  <a:lnTo>
                    <a:pt x="5" y="2445"/>
                  </a:lnTo>
                  <a:lnTo>
                    <a:pt x="8" y="2434"/>
                  </a:lnTo>
                  <a:lnTo>
                    <a:pt x="12" y="2421"/>
                  </a:lnTo>
                  <a:lnTo>
                    <a:pt x="79" y="2289"/>
                  </a:lnTo>
                  <a:lnTo>
                    <a:pt x="87" y="2278"/>
                  </a:lnTo>
                  <a:lnTo>
                    <a:pt x="94" y="2267"/>
                  </a:lnTo>
                  <a:lnTo>
                    <a:pt x="101" y="2257"/>
                  </a:lnTo>
                  <a:lnTo>
                    <a:pt x="110" y="2249"/>
                  </a:lnTo>
                  <a:lnTo>
                    <a:pt x="117" y="2242"/>
                  </a:lnTo>
                  <a:lnTo>
                    <a:pt x="125" y="2235"/>
                  </a:lnTo>
                  <a:lnTo>
                    <a:pt x="133" y="2229"/>
                  </a:lnTo>
                  <a:lnTo>
                    <a:pt x="142" y="2225"/>
                  </a:lnTo>
                  <a:lnTo>
                    <a:pt x="151" y="2221"/>
                  </a:lnTo>
                  <a:lnTo>
                    <a:pt x="160" y="2218"/>
                  </a:lnTo>
                  <a:lnTo>
                    <a:pt x="170" y="2215"/>
                  </a:lnTo>
                  <a:lnTo>
                    <a:pt x="180" y="2213"/>
                  </a:lnTo>
                  <a:lnTo>
                    <a:pt x="202" y="2211"/>
                  </a:lnTo>
                  <a:lnTo>
                    <a:pt x="225" y="2210"/>
                  </a:lnTo>
                  <a:lnTo>
                    <a:pt x="1735" y="2210"/>
                  </a:lnTo>
                  <a:lnTo>
                    <a:pt x="1748" y="2211"/>
                  </a:lnTo>
                  <a:lnTo>
                    <a:pt x="1759" y="2213"/>
                  </a:lnTo>
                  <a:lnTo>
                    <a:pt x="1772" y="2217"/>
                  </a:lnTo>
                  <a:lnTo>
                    <a:pt x="1782" y="2221"/>
                  </a:lnTo>
                  <a:lnTo>
                    <a:pt x="1793" y="2227"/>
                  </a:lnTo>
                  <a:lnTo>
                    <a:pt x="1803" y="2234"/>
                  </a:lnTo>
                  <a:lnTo>
                    <a:pt x="1813" y="2243"/>
                  </a:lnTo>
                  <a:lnTo>
                    <a:pt x="1821" y="2251"/>
                  </a:lnTo>
                  <a:lnTo>
                    <a:pt x="1829" y="2261"/>
                  </a:lnTo>
                  <a:lnTo>
                    <a:pt x="1838" y="2272"/>
                  </a:lnTo>
                  <a:lnTo>
                    <a:pt x="1845" y="2282"/>
                  </a:lnTo>
                  <a:lnTo>
                    <a:pt x="1851" y="2293"/>
                  </a:lnTo>
                  <a:lnTo>
                    <a:pt x="1856" y="2306"/>
                  </a:lnTo>
                  <a:lnTo>
                    <a:pt x="1861" y="2318"/>
                  </a:lnTo>
                  <a:lnTo>
                    <a:pt x="1865" y="2330"/>
                  </a:lnTo>
                  <a:lnTo>
                    <a:pt x="1868" y="2342"/>
                  </a:lnTo>
                  <a:lnTo>
                    <a:pt x="1921" y="2925"/>
                  </a:lnTo>
                  <a:lnTo>
                    <a:pt x="1921" y="2931"/>
                  </a:lnTo>
                  <a:lnTo>
                    <a:pt x="1923" y="2937"/>
                  </a:lnTo>
                  <a:lnTo>
                    <a:pt x="1926" y="2942"/>
                  </a:lnTo>
                  <a:lnTo>
                    <a:pt x="1930" y="2947"/>
                  </a:lnTo>
                  <a:lnTo>
                    <a:pt x="1934" y="2951"/>
                  </a:lnTo>
                  <a:lnTo>
                    <a:pt x="1939" y="2953"/>
                  </a:lnTo>
                  <a:lnTo>
                    <a:pt x="1945" y="2954"/>
                  </a:lnTo>
                  <a:lnTo>
                    <a:pt x="1950" y="2955"/>
                  </a:lnTo>
                  <a:lnTo>
                    <a:pt x="1958" y="2954"/>
                  </a:lnTo>
                  <a:lnTo>
                    <a:pt x="1964" y="2953"/>
                  </a:lnTo>
                  <a:lnTo>
                    <a:pt x="1970" y="2951"/>
                  </a:lnTo>
                  <a:lnTo>
                    <a:pt x="1977" y="2947"/>
                  </a:lnTo>
                  <a:lnTo>
                    <a:pt x="1983" y="2942"/>
                  </a:lnTo>
                  <a:lnTo>
                    <a:pt x="1990" y="2937"/>
                  </a:lnTo>
                  <a:lnTo>
                    <a:pt x="1995" y="2931"/>
                  </a:lnTo>
                  <a:lnTo>
                    <a:pt x="2001" y="2925"/>
                  </a:lnTo>
                  <a:lnTo>
                    <a:pt x="3445" y="132"/>
                  </a:lnTo>
                  <a:lnTo>
                    <a:pt x="3465" y="104"/>
                  </a:lnTo>
                  <a:lnTo>
                    <a:pt x="3484" y="78"/>
                  </a:lnTo>
                  <a:lnTo>
                    <a:pt x="3494" y="66"/>
                  </a:lnTo>
                  <a:lnTo>
                    <a:pt x="3505" y="56"/>
                  </a:lnTo>
                  <a:lnTo>
                    <a:pt x="3517" y="45"/>
                  </a:lnTo>
                  <a:lnTo>
                    <a:pt x="3530" y="36"/>
                  </a:lnTo>
                  <a:lnTo>
                    <a:pt x="3543" y="28"/>
                  </a:lnTo>
                  <a:lnTo>
                    <a:pt x="3558" y="21"/>
                  </a:lnTo>
                  <a:lnTo>
                    <a:pt x="3574" y="14"/>
                  </a:lnTo>
                  <a:lnTo>
                    <a:pt x="3593" y="9"/>
                  </a:lnTo>
                  <a:lnTo>
                    <a:pt x="3612" y="5"/>
                  </a:lnTo>
                  <a:lnTo>
                    <a:pt x="3634" y="2"/>
                  </a:lnTo>
                  <a:lnTo>
                    <a:pt x="3658" y="1"/>
                  </a:lnTo>
                  <a:lnTo>
                    <a:pt x="3684" y="0"/>
                  </a:lnTo>
                  <a:lnTo>
                    <a:pt x="4200" y="0"/>
                  </a:lnTo>
                  <a:lnTo>
                    <a:pt x="4227" y="0"/>
                  </a:lnTo>
                  <a:lnTo>
                    <a:pt x="4252" y="1"/>
                  </a:lnTo>
                  <a:lnTo>
                    <a:pt x="4275" y="3"/>
                  </a:lnTo>
                  <a:lnTo>
                    <a:pt x="4298" y="6"/>
                  </a:lnTo>
                  <a:lnTo>
                    <a:pt x="4317" y="10"/>
                  </a:lnTo>
                  <a:lnTo>
                    <a:pt x="4336" y="14"/>
                  </a:lnTo>
                  <a:lnTo>
                    <a:pt x="4353" y="21"/>
                  </a:lnTo>
                  <a:lnTo>
                    <a:pt x="4369" y="28"/>
                  </a:lnTo>
                  <a:lnTo>
                    <a:pt x="4383" y="37"/>
                  </a:lnTo>
                  <a:lnTo>
                    <a:pt x="4396" y="47"/>
                  </a:lnTo>
                  <a:lnTo>
                    <a:pt x="4402" y="53"/>
                  </a:lnTo>
                  <a:lnTo>
                    <a:pt x="4407" y="59"/>
                  </a:lnTo>
                  <a:lnTo>
                    <a:pt x="4412" y="66"/>
                  </a:lnTo>
                  <a:lnTo>
                    <a:pt x="4416" y="72"/>
                  </a:lnTo>
                  <a:lnTo>
                    <a:pt x="4425" y="88"/>
                  </a:lnTo>
                  <a:lnTo>
                    <a:pt x="4431" y="105"/>
                  </a:lnTo>
                  <a:lnTo>
                    <a:pt x="4436" y="124"/>
                  </a:lnTo>
                  <a:lnTo>
                    <a:pt x="4439" y="146"/>
                  </a:lnTo>
                  <a:lnTo>
                    <a:pt x="4585" y="1614"/>
                  </a:lnTo>
                  <a:lnTo>
                    <a:pt x="4585" y="1621"/>
                  </a:lnTo>
                  <a:lnTo>
                    <a:pt x="4586" y="1629"/>
                  </a:lnTo>
                  <a:lnTo>
                    <a:pt x="4588" y="1636"/>
                  </a:lnTo>
                  <a:lnTo>
                    <a:pt x="4591" y="1642"/>
                  </a:lnTo>
                  <a:lnTo>
                    <a:pt x="4595" y="1647"/>
                  </a:lnTo>
                  <a:lnTo>
                    <a:pt x="4599" y="1653"/>
                  </a:lnTo>
                  <a:lnTo>
                    <a:pt x="4605" y="1657"/>
                  </a:lnTo>
                  <a:lnTo>
                    <a:pt x="4610" y="1663"/>
                  </a:lnTo>
                  <a:lnTo>
                    <a:pt x="4615" y="1667"/>
                  </a:lnTo>
                  <a:lnTo>
                    <a:pt x="4621" y="1670"/>
                  </a:lnTo>
                  <a:lnTo>
                    <a:pt x="4628" y="1673"/>
                  </a:lnTo>
                  <a:lnTo>
                    <a:pt x="4634" y="1676"/>
                  </a:lnTo>
                  <a:lnTo>
                    <a:pt x="4642" y="1678"/>
                  </a:lnTo>
                  <a:lnTo>
                    <a:pt x="4649" y="1679"/>
                  </a:lnTo>
                  <a:lnTo>
                    <a:pt x="4656" y="1680"/>
                  </a:lnTo>
                  <a:lnTo>
                    <a:pt x="4664" y="1680"/>
                  </a:lnTo>
                  <a:lnTo>
                    <a:pt x="6042" y="1680"/>
                  </a:lnTo>
                  <a:lnTo>
                    <a:pt x="6055" y="1681"/>
                  </a:lnTo>
                  <a:lnTo>
                    <a:pt x="6066" y="1682"/>
                  </a:lnTo>
                  <a:lnTo>
                    <a:pt x="6076" y="1684"/>
                  </a:lnTo>
                  <a:lnTo>
                    <a:pt x="6087" y="1687"/>
                  </a:lnTo>
                  <a:lnTo>
                    <a:pt x="6096" y="1692"/>
                  </a:lnTo>
                  <a:lnTo>
                    <a:pt x="6105" y="1696"/>
                  </a:lnTo>
                  <a:lnTo>
                    <a:pt x="6112" y="1701"/>
                  </a:lnTo>
                  <a:lnTo>
                    <a:pt x="6120" y="1707"/>
                  </a:lnTo>
                  <a:lnTo>
                    <a:pt x="6127" y="1713"/>
                  </a:lnTo>
                  <a:lnTo>
                    <a:pt x="6132" y="1720"/>
                  </a:lnTo>
                  <a:lnTo>
                    <a:pt x="6137" y="1729"/>
                  </a:lnTo>
                  <a:lnTo>
                    <a:pt x="6141" y="1736"/>
                  </a:lnTo>
                  <a:lnTo>
                    <a:pt x="6145" y="1745"/>
                  </a:lnTo>
                  <a:lnTo>
                    <a:pt x="6147" y="1754"/>
                  </a:lnTo>
                  <a:lnTo>
                    <a:pt x="6148" y="1764"/>
                  </a:lnTo>
                  <a:lnTo>
                    <a:pt x="6149" y="1773"/>
                  </a:lnTo>
                  <a:lnTo>
                    <a:pt x="6149" y="1893"/>
                  </a:lnTo>
                  <a:lnTo>
                    <a:pt x="6148" y="1904"/>
                  </a:lnTo>
                  <a:lnTo>
                    <a:pt x="6147" y="1915"/>
                  </a:lnTo>
                  <a:lnTo>
                    <a:pt x="6145" y="1926"/>
                  </a:lnTo>
                  <a:lnTo>
                    <a:pt x="6141" y="1935"/>
                  </a:lnTo>
                  <a:lnTo>
                    <a:pt x="6137" y="1943"/>
                  </a:lnTo>
                  <a:lnTo>
                    <a:pt x="6132" y="1951"/>
                  </a:lnTo>
                  <a:lnTo>
                    <a:pt x="6127" y="1958"/>
                  </a:lnTo>
                  <a:lnTo>
                    <a:pt x="6120" y="1963"/>
                  </a:lnTo>
                  <a:lnTo>
                    <a:pt x="6112" y="1969"/>
                  </a:lnTo>
                  <a:lnTo>
                    <a:pt x="6105" y="1973"/>
                  </a:lnTo>
                  <a:lnTo>
                    <a:pt x="6096" y="1976"/>
                  </a:lnTo>
                  <a:lnTo>
                    <a:pt x="6087" y="1979"/>
                  </a:lnTo>
                  <a:lnTo>
                    <a:pt x="6076" y="1983"/>
                  </a:lnTo>
                  <a:lnTo>
                    <a:pt x="6066" y="1984"/>
                  </a:lnTo>
                  <a:lnTo>
                    <a:pt x="6055" y="1985"/>
                  </a:lnTo>
                  <a:lnTo>
                    <a:pt x="6042" y="1985"/>
                  </a:lnTo>
                  <a:lnTo>
                    <a:pt x="4240" y="1985"/>
                  </a:lnTo>
                  <a:lnTo>
                    <a:pt x="4227" y="1985"/>
                  </a:lnTo>
                  <a:lnTo>
                    <a:pt x="4215" y="1983"/>
                  </a:lnTo>
                  <a:lnTo>
                    <a:pt x="4201" y="1979"/>
                  </a:lnTo>
                  <a:lnTo>
                    <a:pt x="4189" y="1975"/>
                  </a:lnTo>
                  <a:lnTo>
                    <a:pt x="4177" y="1970"/>
                  </a:lnTo>
                  <a:lnTo>
                    <a:pt x="4165" y="1964"/>
                  </a:lnTo>
                  <a:lnTo>
                    <a:pt x="4153" y="1957"/>
                  </a:lnTo>
                  <a:lnTo>
                    <a:pt x="4143" y="1949"/>
                  </a:lnTo>
                  <a:lnTo>
                    <a:pt x="4132" y="1939"/>
                  </a:lnTo>
                  <a:lnTo>
                    <a:pt x="4123" y="1930"/>
                  </a:lnTo>
                  <a:lnTo>
                    <a:pt x="4115" y="1919"/>
                  </a:lnTo>
                  <a:lnTo>
                    <a:pt x="4107" y="1907"/>
                  </a:lnTo>
                  <a:lnTo>
                    <a:pt x="4102" y="1895"/>
                  </a:lnTo>
                  <a:lnTo>
                    <a:pt x="4098" y="1881"/>
                  </a:lnTo>
                  <a:lnTo>
                    <a:pt x="4095" y="1867"/>
                  </a:lnTo>
                  <a:lnTo>
                    <a:pt x="4094" y="1853"/>
                  </a:lnTo>
                  <a:lnTo>
                    <a:pt x="4028" y="966"/>
                  </a:lnTo>
                  <a:lnTo>
                    <a:pt x="4028" y="959"/>
                  </a:lnTo>
                  <a:lnTo>
                    <a:pt x="4025" y="953"/>
                  </a:lnTo>
                  <a:lnTo>
                    <a:pt x="4022" y="947"/>
                  </a:lnTo>
                  <a:lnTo>
                    <a:pt x="4017" y="943"/>
                  </a:lnTo>
                  <a:lnTo>
                    <a:pt x="4012" y="940"/>
                  </a:lnTo>
                  <a:lnTo>
                    <a:pt x="4006" y="938"/>
                  </a:lnTo>
                  <a:lnTo>
                    <a:pt x="4000" y="937"/>
                  </a:lnTo>
                  <a:lnTo>
                    <a:pt x="3994" y="936"/>
                  </a:lnTo>
                  <a:lnTo>
                    <a:pt x="3986" y="937"/>
                  </a:lnTo>
                  <a:lnTo>
                    <a:pt x="3979" y="938"/>
                  </a:lnTo>
                  <a:lnTo>
                    <a:pt x="3973" y="940"/>
                  </a:lnTo>
                  <a:lnTo>
                    <a:pt x="3967" y="943"/>
                  </a:lnTo>
                  <a:lnTo>
                    <a:pt x="3961" y="947"/>
                  </a:lnTo>
                  <a:lnTo>
                    <a:pt x="3955" y="953"/>
                  </a:lnTo>
                  <a:lnTo>
                    <a:pt x="3951" y="959"/>
                  </a:lnTo>
                  <a:lnTo>
                    <a:pt x="3948" y="966"/>
                  </a:lnTo>
                  <a:lnTo>
                    <a:pt x="2464" y="3811"/>
                  </a:lnTo>
                  <a:close/>
                </a:path>
              </a:pathLst>
            </a:custGeom>
            <a:solidFill>
              <a:srgbClr val="FFFFFF">
                <a:alpha val="6509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5424" y="3744"/>
              <a:ext cx="537" cy="147"/>
            </a:xfrm>
            <a:custGeom>
              <a:avLst/>
              <a:gdLst>
                <a:gd name="T0" fmla="*/ 0 w 12351"/>
                <a:gd name="T1" fmla="*/ 0 h 3375"/>
                <a:gd name="T2" fmla="*/ 0 w 12351"/>
                <a:gd name="T3" fmla="*/ 0 h 3375"/>
                <a:gd name="T4" fmla="*/ 0 w 12351"/>
                <a:gd name="T5" fmla="*/ 0 h 3375"/>
                <a:gd name="T6" fmla="*/ 0 w 12351"/>
                <a:gd name="T7" fmla="*/ 0 h 3375"/>
                <a:gd name="T8" fmla="*/ 0 w 12351"/>
                <a:gd name="T9" fmla="*/ 0 h 3375"/>
                <a:gd name="T10" fmla="*/ 0 w 12351"/>
                <a:gd name="T11" fmla="*/ 0 h 3375"/>
                <a:gd name="T12" fmla="*/ 0 w 12351"/>
                <a:gd name="T13" fmla="*/ 0 h 3375"/>
                <a:gd name="T14" fmla="*/ 0 w 12351"/>
                <a:gd name="T15" fmla="*/ 0 h 3375"/>
                <a:gd name="T16" fmla="*/ 0 w 12351"/>
                <a:gd name="T17" fmla="*/ 0 h 3375"/>
                <a:gd name="T18" fmla="*/ 0 w 12351"/>
                <a:gd name="T19" fmla="*/ 0 h 3375"/>
                <a:gd name="T20" fmla="*/ 0 w 12351"/>
                <a:gd name="T21" fmla="*/ 0 h 3375"/>
                <a:gd name="T22" fmla="*/ 0 w 12351"/>
                <a:gd name="T23" fmla="*/ 0 h 3375"/>
                <a:gd name="T24" fmla="*/ 0 w 12351"/>
                <a:gd name="T25" fmla="*/ 0 h 3375"/>
                <a:gd name="T26" fmla="*/ 0 w 12351"/>
                <a:gd name="T27" fmla="*/ 0 h 3375"/>
                <a:gd name="T28" fmla="*/ 0 w 12351"/>
                <a:gd name="T29" fmla="*/ 0 h 3375"/>
                <a:gd name="T30" fmla="*/ 0 w 12351"/>
                <a:gd name="T31" fmla="*/ 0 h 3375"/>
                <a:gd name="T32" fmla="*/ 0 w 12351"/>
                <a:gd name="T33" fmla="*/ 0 h 3375"/>
                <a:gd name="T34" fmla="*/ 0 w 12351"/>
                <a:gd name="T35" fmla="*/ 0 h 3375"/>
                <a:gd name="T36" fmla="*/ 0 w 12351"/>
                <a:gd name="T37" fmla="*/ 0 h 3375"/>
                <a:gd name="T38" fmla="*/ 0 w 12351"/>
                <a:gd name="T39" fmla="*/ 0 h 3375"/>
                <a:gd name="T40" fmla="*/ 0 w 12351"/>
                <a:gd name="T41" fmla="*/ 0 h 3375"/>
                <a:gd name="T42" fmla="*/ 0 w 12351"/>
                <a:gd name="T43" fmla="*/ 0 h 3375"/>
                <a:gd name="T44" fmla="*/ 0 w 12351"/>
                <a:gd name="T45" fmla="*/ 0 h 3375"/>
                <a:gd name="T46" fmla="*/ 0 w 12351"/>
                <a:gd name="T47" fmla="*/ 0 h 3375"/>
                <a:gd name="T48" fmla="*/ 0 w 12351"/>
                <a:gd name="T49" fmla="*/ 0 h 3375"/>
                <a:gd name="T50" fmla="*/ 0 w 12351"/>
                <a:gd name="T51" fmla="*/ 0 h 3375"/>
                <a:gd name="T52" fmla="*/ 0 w 12351"/>
                <a:gd name="T53" fmla="*/ 0 h 3375"/>
                <a:gd name="T54" fmla="*/ 0 w 12351"/>
                <a:gd name="T55" fmla="*/ 0 h 3375"/>
                <a:gd name="T56" fmla="*/ 0 w 12351"/>
                <a:gd name="T57" fmla="*/ 0 h 3375"/>
                <a:gd name="T58" fmla="*/ 0 w 12351"/>
                <a:gd name="T59" fmla="*/ 0 h 3375"/>
                <a:gd name="T60" fmla="*/ 0 w 12351"/>
                <a:gd name="T61" fmla="*/ 0 h 3375"/>
                <a:gd name="T62" fmla="*/ 0 w 12351"/>
                <a:gd name="T63" fmla="*/ 0 h 3375"/>
                <a:gd name="T64" fmla="*/ 0 w 12351"/>
                <a:gd name="T65" fmla="*/ 0 h 3375"/>
                <a:gd name="T66" fmla="*/ 0 w 12351"/>
                <a:gd name="T67" fmla="*/ 0 h 3375"/>
                <a:gd name="T68" fmla="*/ 0 w 12351"/>
                <a:gd name="T69" fmla="*/ 0 h 3375"/>
                <a:gd name="T70" fmla="*/ 0 w 12351"/>
                <a:gd name="T71" fmla="*/ 0 h 3375"/>
                <a:gd name="T72" fmla="*/ 0 w 12351"/>
                <a:gd name="T73" fmla="*/ 0 h 3375"/>
                <a:gd name="T74" fmla="*/ 0 w 12351"/>
                <a:gd name="T75" fmla="*/ 0 h 3375"/>
                <a:gd name="T76" fmla="*/ 0 w 12351"/>
                <a:gd name="T77" fmla="*/ 0 h 3375"/>
                <a:gd name="T78" fmla="*/ 0 w 12351"/>
                <a:gd name="T79" fmla="*/ 0 h 3375"/>
                <a:gd name="T80" fmla="*/ 0 w 12351"/>
                <a:gd name="T81" fmla="*/ 0 h 3375"/>
                <a:gd name="T82" fmla="*/ 0 w 12351"/>
                <a:gd name="T83" fmla="*/ 0 h 3375"/>
                <a:gd name="T84" fmla="*/ 0 w 12351"/>
                <a:gd name="T85" fmla="*/ 0 h 3375"/>
                <a:gd name="T86" fmla="*/ 0 w 12351"/>
                <a:gd name="T87" fmla="*/ 0 h 3375"/>
                <a:gd name="T88" fmla="*/ 0 w 12351"/>
                <a:gd name="T89" fmla="*/ 0 h 3375"/>
                <a:gd name="T90" fmla="*/ 0 w 12351"/>
                <a:gd name="T91" fmla="*/ 0 h 3375"/>
                <a:gd name="T92" fmla="*/ 0 w 12351"/>
                <a:gd name="T93" fmla="*/ 0 h 3375"/>
                <a:gd name="T94" fmla="*/ 0 w 12351"/>
                <a:gd name="T95" fmla="*/ 0 h 3375"/>
                <a:gd name="T96" fmla="*/ 0 w 12351"/>
                <a:gd name="T97" fmla="*/ 0 h 3375"/>
                <a:gd name="T98" fmla="*/ 0 w 12351"/>
                <a:gd name="T99" fmla="*/ 0 h 3375"/>
                <a:gd name="T100" fmla="*/ 0 w 12351"/>
                <a:gd name="T101" fmla="*/ 0 h 3375"/>
                <a:gd name="T102" fmla="*/ 0 w 12351"/>
                <a:gd name="T103" fmla="*/ 0 h 3375"/>
                <a:gd name="T104" fmla="*/ 0 w 12351"/>
                <a:gd name="T105" fmla="*/ 0 h 3375"/>
                <a:gd name="T106" fmla="*/ 0 w 12351"/>
                <a:gd name="T107" fmla="*/ 0 h 3375"/>
                <a:gd name="T108" fmla="*/ 0 w 12351"/>
                <a:gd name="T109" fmla="*/ 0 h 3375"/>
                <a:gd name="T110" fmla="*/ 0 w 12351"/>
                <a:gd name="T111" fmla="*/ 0 h 3375"/>
                <a:gd name="T112" fmla="*/ 0 w 12351"/>
                <a:gd name="T113" fmla="*/ 0 h 3375"/>
                <a:gd name="T114" fmla="*/ 0 w 12351"/>
                <a:gd name="T115" fmla="*/ 0 h 3375"/>
                <a:gd name="T116" fmla="*/ 0 w 12351"/>
                <a:gd name="T117" fmla="*/ 0 h 3375"/>
                <a:gd name="T118" fmla="*/ 0 w 12351"/>
                <a:gd name="T119" fmla="*/ 0 h 3375"/>
                <a:gd name="T120" fmla="*/ 0 w 12351"/>
                <a:gd name="T121" fmla="*/ 0 h 3375"/>
                <a:gd name="T122" fmla="*/ 0 w 12351"/>
                <a:gd name="T123" fmla="*/ 0 h 337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51"/>
                <a:gd name="T187" fmla="*/ 0 h 3375"/>
                <a:gd name="T188" fmla="*/ 12351 w 12351"/>
                <a:gd name="T189" fmla="*/ 3375 h 337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51" h="3375">
                  <a:moveTo>
                    <a:pt x="12246" y="0"/>
                  </a:moveTo>
                  <a:lnTo>
                    <a:pt x="12259" y="1"/>
                  </a:lnTo>
                  <a:lnTo>
                    <a:pt x="12270" y="2"/>
                  </a:lnTo>
                  <a:lnTo>
                    <a:pt x="12282" y="3"/>
                  </a:lnTo>
                  <a:lnTo>
                    <a:pt x="12292" y="5"/>
                  </a:lnTo>
                  <a:lnTo>
                    <a:pt x="12301" y="7"/>
                  </a:lnTo>
                  <a:lnTo>
                    <a:pt x="12310" y="11"/>
                  </a:lnTo>
                  <a:lnTo>
                    <a:pt x="12317" y="15"/>
                  </a:lnTo>
                  <a:lnTo>
                    <a:pt x="12323" y="18"/>
                  </a:lnTo>
                  <a:lnTo>
                    <a:pt x="12329" y="23"/>
                  </a:lnTo>
                  <a:lnTo>
                    <a:pt x="12334" y="27"/>
                  </a:lnTo>
                  <a:lnTo>
                    <a:pt x="12339" y="32"/>
                  </a:lnTo>
                  <a:lnTo>
                    <a:pt x="12342" y="37"/>
                  </a:lnTo>
                  <a:lnTo>
                    <a:pt x="12345" y="44"/>
                  </a:lnTo>
                  <a:lnTo>
                    <a:pt x="12347" y="50"/>
                  </a:lnTo>
                  <a:lnTo>
                    <a:pt x="12349" y="56"/>
                  </a:lnTo>
                  <a:lnTo>
                    <a:pt x="12350" y="62"/>
                  </a:lnTo>
                  <a:lnTo>
                    <a:pt x="12351" y="76"/>
                  </a:lnTo>
                  <a:lnTo>
                    <a:pt x="12350" y="89"/>
                  </a:lnTo>
                  <a:lnTo>
                    <a:pt x="12348" y="103"/>
                  </a:lnTo>
                  <a:lnTo>
                    <a:pt x="12345" y="118"/>
                  </a:lnTo>
                  <a:lnTo>
                    <a:pt x="12335" y="147"/>
                  </a:lnTo>
                  <a:lnTo>
                    <a:pt x="12325" y="173"/>
                  </a:lnTo>
                  <a:lnTo>
                    <a:pt x="12232" y="424"/>
                  </a:lnTo>
                  <a:lnTo>
                    <a:pt x="12225" y="448"/>
                  </a:lnTo>
                  <a:lnTo>
                    <a:pt x="12216" y="469"/>
                  </a:lnTo>
                  <a:lnTo>
                    <a:pt x="12205" y="488"/>
                  </a:lnTo>
                  <a:lnTo>
                    <a:pt x="12194" y="505"/>
                  </a:lnTo>
                  <a:lnTo>
                    <a:pt x="12189" y="512"/>
                  </a:lnTo>
                  <a:lnTo>
                    <a:pt x="12181" y="519"/>
                  </a:lnTo>
                  <a:lnTo>
                    <a:pt x="12175" y="527"/>
                  </a:lnTo>
                  <a:lnTo>
                    <a:pt x="12168" y="533"/>
                  </a:lnTo>
                  <a:lnTo>
                    <a:pt x="12161" y="538"/>
                  </a:lnTo>
                  <a:lnTo>
                    <a:pt x="12153" y="544"/>
                  </a:lnTo>
                  <a:lnTo>
                    <a:pt x="12145" y="548"/>
                  </a:lnTo>
                  <a:lnTo>
                    <a:pt x="12136" y="553"/>
                  </a:lnTo>
                  <a:lnTo>
                    <a:pt x="12118" y="561"/>
                  </a:lnTo>
                  <a:lnTo>
                    <a:pt x="12099" y="568"/>
                  </a:lnTo>
                  <a:lnTo>
                    <a:pt x="12077" y="573"/>
                  </a:lnTo>
                  <a:lnTo>
                    <a:pt x="12053" y="577"/>
                  </a:lnTo>
                  <a:lnTo>
                    <a:pt x="12029" y="579"/>
                  </a:lnTo>
                  <a:lnTo>
                    <a:pt x="12002" y="581"/>
                  </a:lnTo>
                  <a:lnTo>
                    <a:pt x="11972" y="582"/>
                  </a:lnTo>
                  <a:lnTo>
                    <a:pt x="11941" y="583"/>
                  </a:lnTo>
                  <a:lnTo>
                    <a:pt x="10802" y="583"/>
                  </a:lnTo>
                  <a:lnTo>
                    <a:pt x="10777" y="583"/>
                  </a:lnTo>
                  <a:lnTo>
                    <a:pt x="10754" y="584"/>
                  </a:lnTo>
                  <a:lnTo>
                    <a:pt x="10733" y="585"/>
                  </a:lnTo>
                  <a:lnTo>
                    <a:pt x="10714" y="587"/>
                  </a:lnTo>
                  <a:lnTo>
                    <a:pt x="10695" y="591"/>
                  </a:lnTo>
                  <a:lnTo>
                    <a:pt x="10679" y="594"/>
                  </a:lnTo>
                  <a:lnTo>
                    <a:pt x="10663" y="598"/>
                  </a:lnTo>
                  <a:lnTo>
                    <a:pt x="10649" y="603"/>
                  </a:lnTo>
                  <a:lnTo>
                    <a:pt x="10635" y="608"/>
                  </a:lnTo>
                  <a:lnTo>
                    <a:pt x="10624" y="614"/>
                  </a:lnTo>
                  <a:lnTo>
                    <a:pt x="10614" y="620"/>
                  </a:lnTo>
                  <a:lnTo>
                    <a:pt x="10603" y="628"/>
                  </a:lnTo>
                  <a:lnTo>
                    <a:pt x="10595" y="635"/>
                  </a:lnTo>
                  <a:lnTo>
                    <a:pt x="10588" y="643"/>
                  </a:lnTo>
                  <a:lnTo>
                    <a:pt x="10582" y="652"/>
                  </a:lnTo>
                  <a:lnTo>
                    <a:pt x="10576" y="663"/>
                  </a:lnTo>
                  <a:lnTo>
                    <a:pt x="9569" y="3203"/>
                  </a:lnTo>
                  <a:lnTo>
                    <a:pt x="9560" y="3224"/>
                  </a:lnTo>
                  <a:lnTo>
                    <a:pt x="9551" y="3245"/>
                  </a:lnTo>
                  <a:lnTo>
                    <a:pt x="9546" y="3254"/>
                  </a:lnTo>
                  <a:lnTo>
                    <a:pt x="9540" y="3264"/>
                  </a:lnTo>
                  <a:lnTo>
                    <a:pt x="9534" y="3272"/>
                  </a:lnTo>
                  <a:lnTo>
                    <a:pt x="9527" y="3280"/>
                  </a:lnTo>
                  <a:lnTo>
                    <a:pt x="9520" y="3288"/>
                  </a:lnTo>
                  <a:lnTo>
                    <a:pt x="9512" y="3296"/>
                  </a:lnTo>
                  <a:lnTo>
                    <a:pt x="9505" y="3303"/>
                  </a:lnTo>
                  <a:lnTo>
                    <a:pt x="9495" y="3310"/>
                  </a:lnTo>
                  <a:lnTo>
                    <a:pt x="9486" y="3316"/>
                  </a:lnTo>
                  <a:lnTo>
                    <a:pt x="9477" y="3322"/>
                  </a:lnTo>
                  <a:lnTo>
                    <a:pt x="9465" y="3329"/>
                  </a:lnTo>
                  <a:lnTo>
                    <a:pt x="9455" y="3334"/>
                  </a:lnTo>
                  <a:lnTo>
                    <a:pt x="9443" y="3339"/>
                  </a:lnTo>
                  <a:lnTo>
                    <a:pt x="9430" y="3344"/>
                  </a:lnTo>
                  <a:lnTo>
                    <a:pt x="9417" y="3348"/>
                  </a:lnTo>
                  <a:lnTo>
                    <a:pt x="9403" y="3352"/>
                  </a:lnTo>
                  <a:lnTo>
                    <a:pt x="9373" y="3360"/>
                  </a:lnTo>
                  <a:lnTo>
                    <a:pt x="9339" y="3365"/>
                  </a:lnTo>
                  <a:lnTo>
                    <a:pt x="9303" y="3370"/>
                  </a:lnTo>
                  <a:lnTo>
                    <a:pt x="9263" y="3373"/>
                  </a:lnTo>
                  <a:lnTo>
                    <a:pt x="9219" y="3374"/>
                  </a:lnTo>
                  <a:lnTo>
                    <a:pt x="9172" y="3375"/>
                  </a:lnTo>
                  <a:lnTo>
                    <a:pt x="8257" y="3375"/>
                  </a:lnTo>
                  <a:lnTo>
                    <a:pt x="8207" y="3374"/>
                  </a:lnTo>
                  <a:lnTo>
                    <a:pt x="8163" y="3373"/>
                  </a:lnTo>
                  <a:lnTo>
                    <a:pt x="8125" y="3370"/>
                  </a:lnTo>
                  <a:lnTo>
                    <a:pt x="8091" y="3365"/>
                  </a:lnTo>
                  <a:lnTo>
                    <a:pt x="8075" y="3363"/>
                  </a:lnTo>
                  <a:lnTo>
                    <a:pt x="8062" y="3360"/>
                  </a:lnTo>
                  <a:lnTo>
                    <a:pt x="8048" y="3355"/>
                  </a:lnTo>
                  <a:lnTo>
                    <a:pt x="8037" y="3352"/>
                  </a:lnTo>
                  <a:lnTo>
                    <a:pt x="8026" y="3348"/>
                  </a:lnTo>
                  <a:lnTo>
                    <a:pt x="8016" y="3344"/>
                  </a:lnTo>
                  <a:lnTo>
                    <a:pt x="8008" y="3339"/>
                  </a:lnTo>
                  <a:lnTo>
                    <a:pt x="8000" y="3334"/>
                  </a:lnTo>
                  <a:lnTo>
                    <a:pt x="7994" y="3329"/>
                  </a:lnTo>
                  <a:lnTo>
                    <a:pt x="7987" y="3322"/>
                  </a:lnTo>
                  <a:lnTo>
                    <a:pt x="7983" y="3316"/>
                  </a:lnTo>
                  <a:lnTo>
                    <a:pt x="7979" y="3310"/>
                  </a:lnTo>
                  <a:lnTo>
                    <a:pt x="7976" y="3303"/>
                  </a:lnTo>
                  <a:lnTo>
                    <a:pt x="7974" y="3296"/>
                  </a:lnTo>
                  <a:lnTo>
                    <a:pt x="7973" y="3288"/>
                  </a:lnTo>
                  <a:lnTo>
                    <a:pt x="7972" y="3280"/>
                  </a:lnTo>
                  <a:lnTo>
                    <a:pt x="7972" y="3272"/>
                  </a:lnTo>
                  <a:lnTo>
                    <a:pt x="7973" y="3264"/>
                  </a:lnTo>
                  <a:lnTo>
                    <a:pt x="7974" y="3254"/>
                  </a:lnTo>
                  <a:lnTo>
                    <a:pt x="7977" y="3245"/>
                  </a:lnTo>
                  <a:lnTo>
                    <a:pt x="7983" y="3224"/>
                  </a:lnTo>
                  <a:lnTo>
                    <a:pt x="7991" y="3203"/>
                  </a:lnTo>
                  <a:lnTo>
                    <a:pt x="8999" y="663"/>
                  </a:lnTo>
                  <a:lnTo>
                    <a:pt x="9003" y="652"/>
                  </a:lnTo>
                  <a:lnTo>
                    <a:pt x="9005" y="643"/>
                  </a:lnTo>
                  <a:lnTo>
                    <a:pt x="9006" y="635"/>
                  </a:lnTo>
                  <a:lnTo>
                    <a:pt x="9005" y="628"/>
                  </a:lnTo>
                  <a:lnTo>
                    <a:pt x="9003" y="620"/>
                  </a:lnTo>
                  <a:lnTo>
                    <a:pt x="8999" y="614"/>
                  </a:lnTo>
                  <a:lnTo>
                    <a:pt x="8992" y="608"/>
                  </a:lnTo>
                  <a:lnTo>
                    <a:pt x="8984" y="603"/>
                  </a:lnTo>
                  <a:lnTo>
                    <a:pt x="8973" y="598"/>
                  </a:lnTo>
                  <a:lnTo>
                    <a:pt x="8961" y="594"/>
                  </a:lnTo>
                  <a:lnTo>
                    <a:pt x="8946" y="591"/>
                  </a:lnTo>
                  <a:lnTo>
                    <a:pt x="8930" y="587"/>
                  </a:lnTo>
                  <a:lnTo>
                    <a:pt x="8911" y="585"/>
                  </a:lnTo>
                  <a:lnTo>
                    <a:pt x="8890" y="584"/>
                  </a:lnTo>
                  <a:lnTo>
                    <a:pt x="8866" y="583"/>
                  </a:lnTo>
                  <a:lnTo>
                    <a:pt x="8840" y="583"/>
                  </a:lnTo>
                  <a:lnTo>
                    <a:pt x="7833" y="583"/>
                  </a:lnTo>
                  <a:lnTo>
                    <a:pt x="7808" y="583"/>
                  </a:lnTo>
                  <a:lnTo>
                    <a:pt x="7786" y="584"/>
                  </a:lnTo>
                  <a:lnTo>
                    <a:pt x="7765" y="585"/>
                  </a:lnTo>
                  <a:lnTo>
                    <a:pt x="7745" y="587"/>
                  </a:lnTo>
                  <a:lnTo>
                    <a:pt x="7727" y="591"/>
                  </a:lnTo>
                  <a:lnTo>
                    <a:pt x="7710" y="594"/>
                  </a:lnTo>
                  <a:lnTo>
                    <a:pt x="7695" y="598"/>
                  </a:lnTo>
                  <a:lnTo>
                    <a:pt x="7680" y="603"/>
                  </a:lnTo>
                  <a:lnTo>
                    <a:pt x="7667" y="608"/>
                  </a:lnTo>
                  <a:lnTo>
                    <a:pt x="7656" y="614"/>
                  </a:lnTo>
                  <a:lnTo>
                    <a:pt x="7645" y="620"/>
                  </a:lnTo>
                  <a:lnTo>
                    <a:pt x="7635" y="628"/>
                  </a:lnTo>
                  <a:lnTo>
                    <a:pt x="7627" y="635"/>
                  </a:lnTo>
                  <a:lnTo>
                    <a:pt x="7619" y="643"/>
                  </a:lnTo>
                  <a:lnTo>
                    <a:pt x="7613" y="652"/>
                  </a:lnTo>
                  <a:lnTo>
                    <a:pt x="7608" y="663"/>
                  </a:lnTo>
                  <a:lnTo>
                    <a:pt x="6600" y="3203"/>
                  </a:lnTo>
                  <a:lnTo>
                    <a:pt x="6592" y="3224"/>
                  </a:lnTo>
                  <a:lnTo>
                    <a:pt x="6583" y="3245"/>
                  </a:lnTo>
                  <a:lnTo>
                    <a:pt x="6578" y="3254"/>
                  </a:lnTo>
                  <a:lnTo>
                    <a:pt x="6571" y="3264"/>
                  </a:lnTo>
                  <a:lnTo>
                    <a:pt x="6565" y="3272"/>
                  </a:lnTo>
                  <a:lnTo>
                    <a:pt x="6559" y="3280"/>
                  </a:lnTo>
                  <a:lnTo>
                    <a:pt x="6552" y="3288"/>
                  </a:lnTo>
                  <a:lnTo>
                    <a:pt x="6543" y="3296"/>
                  </a:lnTo>
                  <a:lnTo>
                    <a:pt x="6536" y="3303"/>
                  </a:lnTo>
                  <a:lnTo>
                    <a:pt x="6527" y="3310"/>
                  </a:lnTo>
                  <a:lnTo>
                    <a:pt x="6518" y="3316"/>
                  </a:lnTo>
                  <a:lnTo>
                    <a:pt x="6508" y="3322"/>
                  </a:lnTo>
                  <a:lnTo>
                    <a:pt x="6497" y="3329"/>
                  </a:lnTo>
                  <a:lnTo>
                    <a:pt x="6487" y="3334"/>
                  </a:lnTo>
                  <a:lnTo>
                    <a:pt x="6474" y="3339"/>
                  </a:lnTo>
                  <a:lnTo>
                    <a:pt x="6462" y="3344"/>
                  </a:lnTo>
                  <a:lnTo>
                    <a:pt x="6448" y="3348"/>
                  </a:lnTo>
                  <a:lnTo>
                    <a:pt x="6435" y="3352"/>
                  </a:lnTo>
                  <a:lnTo>
                    <a:pt x="6405" y="3360"/>
                  </a:lnTo>
                  <a:lnTo>
                    <a:pt x="6371" y="3365"/>
                  </a:lnTo>
                  <a:lnTo>
                    <a:pt x="6335" y="3370"/>
                  </a:lnTo>
                  <a:lnTo>
                    <a:pt x="6294" y="3373"/>
                  </a:lnTo>
                  <a:lnTo>
                    <a:pt x="6251" y="3374"/>
                  </a:lnTo>
                  <a:lnTo>
                    <a:pt x="6203" y="3375"/>
                  </a:lnTo>
                  <a:lnTo>
                    <a:pt x="5275" y="3375"/>
                  </a:lnTo>
                  <a:lnTo>
                    <a:pt x="5228" y="3374"/>
                  </a:lnTo>
                  <a:lnTo>
                    <a:pt x="5186" y="3373"/>
                  </a:lnTo>
                  <a:lnTo>
                    <a:pt x="5149" y="3370"/>
                  </a:lnTo>
                  <a:lnTo>
                    <a:pt x="5117" y="3365"/>
                  </a:lnTo>
                  <a:lnTo>
                    <a:pt x="5102" y="3363"/>
                  </a:lnTo>
                  <a:lnTo>
                    <a:pt x="5088" y="3360"/>
                  </a:lnTo>
                  <a:lnTo>
                    <a:pt x="5077" y="3355"/>
                  </a:lnTo>
                  <a:lnTo>
                    <a:pt x="5065" y="3352"/>
                  </a:lnTo>
                  <a:lnTo>
                    <a:pt x="5055" y="3348"/>
                  </a:lnTo>
                  <a:lnTo>
                    <a:pt x="5046" y="3344"/>
                  </a:lnTo>
                  <a:lnTo>
                    <a:pt x="5038" y="3339"/>
                  </a:lnTo>
                  <a:lnTo>
                    <a:pt x="5030" y="3334"/>
                  </a:lnTo>
                  <a:lnTo>
                    <a:pt x="5024" y="3329"/>
                  </a:lnTo>
                  <a:lnTo>
                    <a:pt x="5018" y="3322"/>
                  </a:lnTo>
                  <a:lnTo>
                    <a:pt x="5014" y="3316"/>
                  </a:lnTo>
                  <a:lnTo>
                    <a:pt x="5010" y="3310"/>
                  </a:lnTo>
                  <a:lnTo>
                    <a:pt x="5007" y="3303"/>
                  </a:lnTo>
                  <a:lnTo>
                    <a:pt x="5004" y="3296"/>
                  </a:lnTo>
                  <a:lnTo>
                    <a:pt x="5003" y="3288"/>
                  </a:lnTo>
                  <a:lnTo>
                    <a:pt x="5003" y="3280"/>
                  </a:lnTo>
                  <a:lnTo>
                    <a:pt x="5003" y="3272"/>
                  </a:lnTo>
                  <a:lnTo>
                    <a:pt x="5004" y="3264"/>
                  </a:lnTo>
                  <a:lnTo>
                    <a:pt x="5005" y="3254"/>
                  </a:lnTo>
                  <a:lnTo>
                    <a:pt x="5009" y="3245"/>
                  </a:lnTo>
                  <a:lnTo>
                    <a:pt x="5015" y="3224"/>
                  </a:lnTo>
                  <a:lnTo>
                    <a:pt x="5023" y="3203"/>
                  </a:lnTo>
                  <a:lnTo>
                    <a:pt x="6031" y="663"/>
                  </a:lnTo>
                  <a:lnTo>
                    <a:pt x="6035" y="652"/>
                  </a:lnTo>
                  <a:lnTo>
                    <a:pt x="6037" y="643"/>
                  </a:lnTo>
                  <a:lnTo>
                    <a:pt x="6037" y="635"/>
                  </a:lnTo>
                  <a:lnTo>
                    <a:pt x="6036" y="628"/>
                  </a:lnTo>
                  <a:lnTo>
                    <a:pt x="6032" y="620"/>
                  </a:lnTo>
                  <a:lnTo>
                    <a:pt x="6027" y="614"/>
                  </a:lnTo>
                  <a:lnTo>
                    <a:pt x="6019" y="608"/>
                  </a:lnTo>
                  <a:lnTo>
                    <a:pt x="6011" y="603"/>
                  </a:lnTo>
                  <a:lnTo>
                    <a:pt x="6000" y="598"/>
                  </a:lnTo>
                  <a:lnTo>
                    <a:pt x="5987" y="594"/>
                  </a:lnTo>
                  <a:lnTo>
                    <a:pt x="5973" y="591"/>
                  </a:lnTo>
                  <a:lnTo>
                    <a:pt x="5956" y="587"/>
                  </a:lnTo>
                  <a:lnTo>
                    <a:pt x="5938" y="585"/>
                  </a:lnTo>
                  <a:lnTo>
                    <a:pt x="5917" y="584"/>
                  </a:lnTo>
                  <a:lnTo>
                    <a:pt x="5895" y="583"/>
                  </a:lnTo>
                  <a:lnTo>
                    <a:pt x="5872" y="583"/>
                  </a:lnTo>
                  <a:lnTo>
                    <a:pt x="5248" y="583"/>
                  </a:lnTo>
                  <a:lnTo>
                    <a:pt x="5230" y="583"/>
                  </a:lnTo>
                  <a:lnTo>
                    <a:pt x="5211" y="584"/>
                  </a:lnTo>
                  <a:lnTo>
                    <a:pt x="5193" y="586"/>
                  </a:lnTo>
                  <a:lnTo>
                    <a:pt x="5175" y="588"/>
                  </a:lnTo>
                  <a:lnTo>
                    <a:pt x="5158" y="592"/>
                  </a:lnTo>
                  <a:lnTo>
                    <a:pt x="5141" y="596"/>
                  </a:lnTo>
                  <a:lnTo>
                    <a:pt x="5124" y="602"/>
                  </a:lnTo>
                  <a:lnTo>
                    <a:pt x="5108" y="608"/>
                  </a:lnTo>
                  <a:lnTo>
                    <a:pt x="5091" y="615"/>
                  </a:lnTo>
                  <a:lnTo>
                    <a:pt x="5074" y="624"/>
                  </a:lnTo>
                  <a:lnTo>
                    <a:pt x="5056" y="634"/>
                  </a:lnTo>
                  <a:lnTo>
                    <a:pt x="5039" y="644"/>
                  </a:lnTo>
                  <a:lnTo>
                    <a:pt x="5019" y="657"/>
                  </a:lnTo>
                  <a:lnTo>
                    <a:pt x="4999" y="670"/>
                  </a:lnTo>
                  <a:lnTo>
                    <a:pt x="4979" y="685"/>
                  </a:lnTo>
                  <a:lnTo>
                    <a:pt x="4957" y="702"/>
                  </a:lnTo>
                  <a:lnTo>
                    <a:pt x="1963" y="3203"/>
                  </a:lnTo>
                  <a:lnTo>
                    <a:pt x="1936" y="3224"/>
                  </a:lnTo>
                  <a:lnTo>
                    <a:pt x="1910" y="3245"/>
                  </a:lnTo>
                  <a:lnTo>
                    <a:pt x="1885" y="3264"/>
                  </a:lnTo>
                  <a:lnTo>
                    <a:pt x="1860" y="3280"/>
                  </a:lnTo>
                  <a:lnTo>
                    <a:pt x="1837" y="3296"/>
                  </a:lnTo>
                  <a:lnTo>
                    <a:pt x="1814" y="3310"/>
                  </a:lnTo>
                  <a:lnTo>
                    <a:pt x="1790" y="3322"/>
                  </a:lnTo>
                  <a:lnTo>
                    <a:pt x="1767" y="3334"/>
                  </a:lnTo>
                  <a:lnTo>
                    <a:pt x="1743" y="3344"/>
                  </a:lnTo>
                  <a:lnTo>
                    <a:pt x="1719" y="3352"/>
                  </a:lnTo>
                  <a:lnTo>
                    <a:pt x="1694" y="3360"/>
                  </a:lnTo>
                  <a:lnTo>
                    <a:pt x="1668" y="3365"/>
                  </a:lnTo>
                  <a:lnTo>
                    <a:pt x="1641" y="3370"/>
                  </a:lnTo>
                  <a:lnTo>
                    <a:pt x="1612" y="3373"/>
                  </a:lnTo>
                  <a:lnTo>
                    <a:pt x="1583" y="3374"/>
                  </a:lnTo>
                  <a:lnTo>
                    <a:pt x="1551" y="3375"/>
                  </a:lnTo>
                  <a:lnTo>
                    <a:pt x="531" y="3375"/>
                  </a:lnTo>
                  <a:lnTo>
                    <a:pt x="495" y="3374"/>
                  </a:lnTo>
                  <a:lnTo>
                    <a:pt x="462" y="3372"/>
                  </a:lnTo>
                  <a:lnTo>
                    <a:pt x="430" y="3368"/>
                  </a:lnTo>
                  <a:lnTo>
                    <a:pt x="402" y="3363"/>
                  </a:lnTo>
                  <a:lnTo>
                    <a:pt x="389" y="3360"/>
                  </a:lnTo>
                  <a:lnTo>
                    <a:pt x="375" y="3356"/>
                  </a:lnTo>
                  <a:lnTo>
                    <a:pt x="363" y="3352"/>
                  </a:lnTo>
                  <a:lnTo>
                    <a:pt x="351" y="3348"/>
                  </a:lnTo>
                  <a:lnTo>
                    <a:pt x="340" y="3344"/>
                  </a:lnTo>
                  <a:lnTo>
                    <a:pt x="330" y="3339"/>
                  </a:lnTo>
                  <a:lnTo>
                    <a:pt x="320" y="3334"/>
                  </a:lnTo>
                  <a:lnTo>
                    <a:pt x="311" y="3329"/>
                  </a:lnTo>
                  <a:lnTo>
                    <a:pt x="302" y="3323"/>
                  </a:lnTo>
                  <a:lnTo>
                    <a:pt x="293" y="3317"/>
                  </a:lnTo>
                  <a:lnTo>
                    <a:pt x="286" y="3311"/>
                  </a:lnTo>
                  <a:lnTo>
                    <a:pt x="279" y="3304"/>
                  </a:lnTo>
                  <a:lnTo>
                    <a:pt x="273" y="3298"/>
                  </a:lnTo>
                  <a:lnTo>
                    <a:pt x="268" y="3290"/>
                  </a:lnTo>
                  <a:lnTo>
                    <a:pt x="261" y="3282"/>
                  </a:lnTo>
                  <a:lnTo>
                    <a:pt x="257" y="3275"/>
                  </a:lnTo>
                  <a:lnTo>
                    <a:pt x="253" y="3267"/>
                  </a:lnTo>
                  <a:lnTo>
                    <a:pt x="249" y="3258"/>
                  </a:lnTo>
                  <a:lnTo>
                    <a:pt x="246" y="3250"/>
                  </a:lnTo>
                  <a:lnTo>
                    <a:pt x="244" y="3241"/>
                  </a:lnTo>
                  <a:lnTo>
                    <a:pt x="242" y="3232"/>
                  </a:lnTo>
                  <a:lnTo>
                    <a:pt x="241" y="3222"/>
                  </a:lnTo>
                  <a:lnTo>
                    <a:pt x="240" y="3213"/>
                  </a:lnTo>
                  <a:lnTo>
                    <a:pt x="240" y="3203"/>
                  </a:lnTo>
                  <a:lnTo>
                    <a:pt x="1" y="199"/>
                  </a:lnTo>
                  <a:lnTo>
                    <a:pt x="0" y="188"/>
                  </a:lnTo>
                  <a:lnTo>
                    <a:pt x="0" y="178"/>
                  </a:lnTo>
                  <a:lnTo>
                    <a:pt x="0" y="166"/>
                  </a:lnTo>
                  <a:lnTo>
                    <a:pt x="0" y="156"/>
                  </a:lnTo>
                  <a:lnTo>
                    <a:pt x="1" y="147"/>
                  </a:lnTo>
                  <a:lnTo>
                    <a:pt x="3" y="136"/>
                  </a:lnTo>
                  <a:lnTo>
                    <a:pt x="5" y="127"/>
                  </a:lnTo>
                  <a:lnTo>
                    <a:pt x="8" y="118"/>
                  </a:lnTo>
                  <a:lnTo>
                    <a:pt x="11" y="109"/>
                  </a:lnTo>
                  <a:lnTo>
                    <a:pt x="14" y="100"/>
                  </a:lnTo>
                  <a:lnTo>
                    <a:pt x="20" y="92"/>
                  </a:lnTo>
                  <a:lnTo>
                    <a:pt x="24" y="84"/>
                  </a:lnTo>
                  <a:lnTo>
                    <a:pt x="29" y="77"/>
                  </a:lnTo>
                  <a:lnTo>
                    <a:pt x="35" y="69"/>
                  </a:lnTo>
                  <a:lnTo>
                    <a:pt x="40" y="62"/>
                  </a:lnTo>
                  <a:lnTo>
                    <a:pt x="47" y="55"/>
                  </a:lnTo>
                  <a:lnTo>
                    <a:pt x="55" y="49"/>
                  </a:lnTo>
                  <a:lnTo>
                    <a:pt x="62" y="43"/>
                  </a:lnTo>
                  <a:lnTo>
                    <a:pt x="70" y="37"/>
                  </a:lnTo>
                  <a:lnTo>
                    <a:pt x="78" y="32"/>
                  </a:lnTo>
                  <a:lnTo>
                    <a:pt x="87" y="27"/>
                  </a:lnTo>
                  <a:lnTo>
                    <a:pt x="96" y="23"/>
                  </a:lnTo>
                  <a:lnTo>
                    <a:pt x="106" y="19"/>
                  </a:lnTo>
                  <a:lnTo>
                    <a:pt x="117" y="15"/>
                  </a:lnTo>
                  <a:lnTo>
                    <a:pt x="138" y="8"/>
                  </a:lnTo>
                  <a:lnTo>
                    <a:pt x="161" y="4"/>
                  </a:lnTo>
                  <a:lnTo>
                    <a:pt x="187" y="1"/>
                  </a:lnTo>
                  <a:lnTo>
                    <a:pt x="213" y="0"/>
                  </a:lnTo>
                  <a:lnTo>
                    <a:pt x="1790" y="0"/>
                  </a:lnTo>
                  <a:lnTo>
                    <a:pt x="1821" y="1"/>
                  </a:lnTo>
                  <a:lnTo>
                    <a:pt x="1848" y="3"/>
                  </a:lnTo>
                  <a:lnTo>
                    <a:pt x="1873" y="7"/>
                  </a:lnTo>
                  <a:lnTo>
                    <a:pt x="1893" y="13"/>
                  </a:lnTo>
                  <a:lnTo>
                    <a:pt x="1904" y="16"/>
                  </a:lnTo>
                  <a:lnTo>
                    <a:pt x="1912" y="20"/>
                  </a:lnTo>
                  <a:lnTo>
                    <a:pt x="1921" y="24"/>
                  </a:lnTo>
                  <a:lnTo>
                    <a:pt x="1929" y="28"/>
                  </a:lnTo>
                  <a:lnTo>
                    <a:pt x="1936" y="32"/>
                  </a:lnTo>
                  <a:lnTo>
                    <a:pt x="1942" y="37"/>
                  </a:lnTo>
                  <a:lnTo>
                    <a:pt x="1948" y="43"/>
                  </a:lnTo>
                  <a:lnTo>
                    <a:pt x="1954" y="49"/>
                  </a:lnTo>
                  <a:lnTo>
                    <a:pt x="1959" y="55"/>
                  </a:lnTo>
                  <a:lnTo>
                    <a:pt x="1964" y="61"/>
                  </a:lnTo>
                  <a:lnTo>
                    <a:pt x="1968" y="68"/>
                  </a:lnTo>
                  <a:lnTo>
                    <a:pt x="1971" y="75"/>
                  </a:lnTo>
                  <a:lnTo>
                    <a:pt x="1977" y="90"/>
                  </a:lnTo>
                  <a:lnTo>
                    <a:pt x="1982" y="106"/>
                  </a:lnTo>
                  <a:lnTo>
                    <a:pt x="1985" y="125"/>
                  </a:lnTo>
                  <a:lnTo>
                    <a:pt x="1987" y="144"/>
                  </a:lnTo>
                  <a:lnTo>
                    <a:pt x="1989" y="164"/>
                  </a:lnTo>
                  <a:lnTo>
                    <a:pt x="1989" y="186"/>
                  </a:lnTo>
                  <a:lnTo>
                    <a:pt x="2068" y="1549"/>
                  </a:lnTo>
                  <a:lnTo>
                    <a:pt x="2073" y="1576"/>
                  </a:lnTo>
                  <a:lnTo>
                    <a:pt x="2079" y="1599"/>
                  </a:lnTo>
                  <a:lnTo>
                    <a:pt x="2083" y="1609"/>
                  </a:lnTo>
                  <a:lnTo>
                    <a:pt x="2086" y="1617"/>
                  </a:lnTo>
                  <a:lnTo>
                    <a:pt x="2090" y="1625"/>
                  </a:lnTo>
                  <a:lnTo>
                    <a:pt x="2095" y="1632"/>
                  </a:lnTo>
                  <a:lnTo>
                    <a:pt x="2100" y="1637"/>
                  </a:lnTo>
                  <a:lnTo>
                    <a:pt x="2106" y="1642"/>
                  </a:lnTo>
                  <a:lnTo>
                    <a:pt x="2113" y="1646"/>
                  </a:lnTo>
                  <a:lnTo>
                    <a:pt x="2121" y="1649"/>
                  </a:lnTo>
                  <a:lnTo>
                    <a:pt x="2129" y="1651"/>
                  </a:lnTo>
                  <a:lnTo>
                    <a:pt x="2138" y="1654"/>
                  </a:lnTo>
                  <a:lnTo>
                    <a:pt x="2150" y="1655"/>
                  </a:lnTo>
                  <a:lnTo>
                    <a:pt x="2161" y="1655"/>
                  </a:lnTo>
                  <a:lnTo>
                    <a:pt x="2174" y="1655"/>
                  </a:lnTo>
                  <a:lnTo>
                    <a:pt x="2184" y="1654"/>
                  </a:lnTo>
                  <a:lnTo>
                    <a:pt x="2195" y="1653"/>
                  </a:lnTo>
                  <a:lnTo>
                    <a:pt x="2206" y="1651"/>
                  </a:lnTo>
                  <a:lnTo>
                    <a:pt x="2216" y="1649"/>
                  </a:lnTo>
                  <a:lnTo>
                    <a:pt x="2226" y="1645"/>
                  </a:lnTo>
                  <a:lnTo>
                    <a:pt x="2238" y="1641"/>
                  </a:lnTo>
                  <a:lnTo>
                    <a:pt x="2249" y="1637"/>
                  </a:lnTo>
                  <a:lnTo>
                    <a:pt x="2275" y="1624"/>
                  </a:lnTo>
                  <a:lnTo>
                    <a:pt x="2305" y="1604"/>
                  </a:lnTo>
                  <a:lnTo>
                    <a:pt x="2341" y="1580"/>
                  </a:lnTo>
                  <a:lnTo>
                    <a:pt x="2386" y="1549"/>
                  </a:lnTo>
                  <a:lnTo>
                    <a:pt x="4123" y="173"/>
                  </a:lnTo>
                  <a:lnTo>
                    <a:pt x="4180" y="134"/>
                  </a:lnTo>
                  <a:lnTo>
                    <a:pt x="4234" y="101"/>
                  </a:lnTo>
                  <a:lnTo>
                    <a:pt x="4260" y="86"/>
                  </a:lnTo>
                  <a:lnTo>
                    <a:pt x="4286" y="71"/>
                  </a:lnTo>
                  <a:lnTo>
                    <a:pt x="4313" y="59"/>
                  </a:lnTo>
                  <a:lnTo>
                    <a:pt x="4340" y="47"/>
                  </a:lnTo>
                  <a:lnTo>
                    <a:pt x="4367" y="36"/>
                  </a:lnTo>
                  <a:lnTo>
                    <a:pt x="4394" y="27"/>
                  </a:lnTo>
                  <a:lnTo>
                    <a:pt x="4423" y="20"/>
                  </a:lnTo>
                  <a:lnTo>
                    <a:pt x="4453" y="13"/>
                  </a:lnTo>
                  <a:lnTo>
                    <a:pt x="4484" y="7"/>
                  </a:lnTo>
                  <a:lnTo>
                    <a:pt x="4516" y="3"/>
                  </a:lnTo>
                  <a:lnTo>
                    <a:pt x="4550" y="1"/>
                  </a:lnTo>
                  <a:lnTo>
                    <a:pt x="4586" y="0"/>
                  </a:lnTo>
                  <a:lnTo>
                    <a:pt x="12246" y="0"/>
                  </a:lnTo>
                  <a:close/>
                </a:path>
              </a:pathLst>
            </a:custGeom>
            <a:solidFill>
              <a:srgbClr val="FFFFFF">
                <a:alpha val="6509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/>
          </p:cNvSpPr>
          <p:nvPr/>
        </p:nvSpPr>
        <p:spPr bwMode="auto">
          <a:xfrm>
            <a:off x="1208088" y="4149725"/>
            <a:ext cx="741732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GB" sz="4000" b="1" dirty="0" smtClean="0">
                <a:solidFill>
                  <a:srgbClr val="000099"/>
                </a:solidFill>
              </a:rPr>
              <a:t>Thank you for your attention.</a:t>
            </a:r>
            <a:endParaRPr lang="fi-FI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social media acceptance and use in the context of technology generations and life-based design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916832"/>
            <a:ext cx="7924800" cy="4114800"/>
          </a:xfrm>
        </p:spPr>
        <p:txBody>
          <a:bodyPr/>
          <a:lstStyle/>
          <a:p>
            <a:pPr marL="0" indent="0">
              <a:buNone/>
            </a:pPr>
            <a:endParaRPr lang="fi-FI" sz="1400" b="1" dirty="0" smtClean="0"/>
          </a:p>
          <a:p>
            <a:pPr marL="0" indent="0">
              <a:buNone/>
            </a:pPr>
            <a:r>
              <a:rPr lang="fi-FI" sz="1400" b="1" dirty="0" smtClean="0"/>
              <a:t>VTT Technical </a:t>
            </a:r>
            <a:r>
              <a:rPr lang="fi-FI" sz="1400" b="1" dirty="0" err="1" smtClean="0"/>
              <a:t>Research</a:t>
            </a:r>
            <a:r>
              <a:rPr lang="fi-FI" sz="1400" b="1" dirty="0" smtClean="0"/>
              <a:t> Centre of Finland</a:t>
            </a:r>
          </a:p>
          <a:p>
            <a:pPr lvl="1"/>
            <a:r>
              <a:rPr lang="fi-FI" sz="1400" dirty="0" smtClean="0"/>
              <a:t>Jaana Leikas</a:t>
            </a:r>
          </a:p>
          <a:p>
            <a:pPr lvl="1"/>
            <a:r>
              <a:rPr lang="fi-FI" sz="1400" dirty="0" smtClean="0"/>
              <a:t>Mari Ylikauppila</a:t>
            </a:r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r>
              <a:rPr lang="fi-FI" sz="1400" b="1" dirty="0" err="1" smtClean="0"/>
              <a:t>University</a:t>
            </a:r>
            <a:r>
              <a:rPr lang="fi-FI" sz="1400" b="1" dirty="0" smtClean="0"/>
              <a:t> of Jyväskylä</a:t>
            </a:r>
          </a:p>
          <a:p>
            <a:pPr lvl="1"/>
            <a:r>
              <a:rPr lang="fi-FI" sz="1400" dirty="0" smtClean="0"/>
              <a:t>Jussi Jokinen</a:t>
            </a:r>
          </a:p>
          <a:p>
            <a:pPr lvl="1"/>
            <a:r>
              <a:rPr lang="fi-FI" sz="1400" dirty="0" err="1" smtClean="0"/>
              <a:t>Rebekah</a:t>
            </a:r>
            <a:r>
              <a:rPr lang="fi-FI" sz="1400" dirty="0" smtClean="0"/>
              <a:t> </a:t>
            </a:r>
            <a:r>
              <a:rPr lang="fi-FI" sz="1400" dirty="0" err="1" smtClean="0"/>
              <a:t>Rousi</a:t>
            </a:r>
            <a:endParaRPr lang="fi-FI" sz="1400" dirty="0" smtClean="0"/>
          </a:p>
          <a:p>
            <a:pPr lvl="1"/>
            <a:r>
              <a:rPr lang="fi-FI" sz="1400" dirty="0" smtClean="0"/>
              <a:t>Pertti </a:t>
            </a:r>
            <a:r>
              <a:rPr lang="fi-FI" sz="1400" dirty="0" err="1" smtClean="0"/>
              <a:t>Saariluoma</a:t>
            </a:r>
            <a:endParaRPr lang="fi-FI" sz="1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586" y="3284984"/>
            <a:ext cx="1719332" cy="10247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76" y="2204864"/>
            <a:ext cx="1368152" cy="68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798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Introduction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916832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 smtClean="0"/>
              <a:t>Purpose</a:t>
            </a:r>
            <a:r>
              <a:rPr lang="en-GB" sz="1400" dirty="0" smtClean="0"/>
              <a:t> is </a:t>
            </a:r>
            <a:r>
              <a:rPr lang="en-GB" sz="1400" dirty="0"/>
              <a:t>to understand the differences in usage of social media by people of different ages. </a:t>
            </a:r>
            <a:endParaRPr lang="en-GB" sz="1400" dirty="0" smtClean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400" b="1" dirty="0" smtClean="0"/>
              <a:t>Life-based design </a:t>
            </a:r>
          </a:p>
          <a:p>
            <a:pPr marL="0" indent="0">
              <a:buNone/>
            </a:pPr>
            <a:r>
              <a:rPr lang="en-GB" sz="1400" b="1" dirty="0" smtClean="0"/>
              <a:t>Technology generations</a:t>
            </a:r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fi-FI" sz="1400" b="1" dirty="0"/>
              <a:t>Social media </a:t>
            </a:r>
            <a:r>
              <a:rPr lang="fi-FI" sz="1400" b="1" dirty="0" err="1"/>
              <a:t>services</a:t>
            </a:r>
            <a:endParaRPr lang="fi-FI" sz="1400" b="1" dirty="0"/>
          </a:p>
          <a:p>
            <a:r>
              <a:rPr lang="en-GB" sz="1400" dirty="0"/>
              <a:t>have promptly found a place in human everyday life</a:t>
            </a:r>
          </a:p>
          <a:p>
            <a:r>
              <a:rPr lang="en-GB" sz="1400" dirty="0"/>
              <a:t>create possibilities for social contacts </a:t>
            </a:r>
          </a:p>
          <a:p>
            <a:r>
              <a:rPr lang="en-GB" sz="1400" dirty="0"/>
              <a:t>allow people to build new types of networks </a:t>
            </a:r>
          </a:p>
          <a:p>
            <a:pPr lvl="1"/>
            <a:endParaRPr lang="en-GB" sz="1400" dirty="0"/>
          </a:p>
          <a:p>
            <a:pPr marL="476250" lvl="1" indent="0">
              <a:buNone/>
            </a:pPr>
            <a:r>
              <a:rPr lang="en-GB" sz="1400" dirty="0"/>
              <a:t>-&gt; promote psychological well-being</a:t>
            </a:r>
          </a:p>
          <a:p>
            <a:pPr marL="476250" lvl="1" indent="0">
              <a:buNone/>
            </a:pPr>
            <a:r>
              <a:rPr lang="en-GB" sz="1400" dirty="0"/>
              <a:t>-&gt; enhance quality of life</a:t>
            </a:r>
          </a:p>
          <a:p>
            <a:pPr marL="0" indent="0">
              <a:buNone/>
            </a:pPr>
            <a:endParaRPr lang="en-GB" sz="1400" b="1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01272" y="4797152"/>
            <a:ext cx="2088232" cy="1761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6553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Life-based</a:t>
            </a:r>
            <a:r>
              <a:rPr lang="fi-FI" dirty="0" smtClean="0"/>
              <a:t> design</a:t>
            </a:r>
            <a:endParaRPr lang="fi-FI" dirty="0"/>
          </a:p>
        </p:txBody>
      </p:sp>
      <p:pic>
        <p:nvPicPr>
          <p:cNvPr id="22530" name="Picture 2" descr="H:\THESEUS\Inclusive design of services\Questionnaire\TG_questionnaire_2011\Kuvat\II\dreamstimeextrasmall_135099_peil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280" y="1916832"/>
            <a:ext cx="1211109" cy="181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 descr="H:\THESEUS\Inclusive design of services\Questionnaire\TG_questionnaire_2011\Kuvat\II\dreamstimeextrasmall_3373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32" y="414908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32520" y="1899096"/>
            <a:ext cx="66967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Life-based design is a design paradigm with key idea of investigating the HTI design process in the concepts pertaining to research into human life.</a:t>
            </a:r>
          </a:p>
          <a:p>
            <a:endParaRPr lang="en-GB" sz="1400" dirty="0" smtClean="0"/>
          </a:p>
          <a:p>
            <a:r>
              <a:rPr lang="en-GB" sz="1400" dirty="0" smtClean="0"/>
              <a:t>The sociology, psychology and biology of human life form the basic conceptualization, methodology and factual basis for design. </a:t>
            </a:r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The c</a:t>
            </a:r>
            <a:r>
              <a:rPr lang="en-GB" sz="1400" dirty="0" smtClean="0"/>
              <a:t>ombination of </a:t>
            </a:r>
            <a:r>
              <a:rPr lang="en-GB" sz="1400" dirty="0" smtClean="0"/>
              <a:t>factors </a:t>
            </a:r>
            <a:r>
              <a:rPr lang="en-GB" sz="1400" dirty="0"/>
              <a:t>-&gt; Life settings of </a:t>
            </a:r>
            <a:r>
              <a:rPr lang="en-GB" sz="1400" dirty="0" smtClean="0"/>
              <a:t>people</a:t>
            </a:r>
            <a:endParaRPr lang="en-GB" sz="1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400" dirty="0"/>
              <a:t>age, </a:t>
            </a:r>
            <a:r>
              <a:rPr lang="en-GB" sz="1400" dirty="0" smtClean="0"/>
              <a:t>family and marital status, social status, profession</a:t>
            </a:r>
            <a:r>
              <a:rPr lang="en-GB" sz="1400" dirty="0"/>
              <a:t>, health issues, education, gender, </a:t>
            </a:r>
            <a:r>
              <a:rPr lang="en-GB" sz="1400" dirty="0" smtClean="0"/>
              <a:t>skills, </a:t>
            </a:r>
            <a:r>
              <a:rPr lang="en-GB" sz="1400" b="1" dirty="0" smtClean="0"/>
              <a:t>technology generation</a:t>
            </a:r>
            <a:endParaRPr lang="en-GB" sz="1400" b="1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4687379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Technology </a:t>
            </a:r>
            <a:r>
              <a:rPr lang="fi-FI" dirty="0" err="1" smtClean="0"/>
              <a:t>generations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520" y="1916832"/>
            <a:ext cx="6554688" cy="4024887"/>
          </a:xfrm>
        </p:spPr>
        <p:txBody>
          <a:bodyPr/>
          <a:lstStyle/>
          <a:p>
            <a:r>
              <a:rPr lang="en-GB" sz="1400" dirty="0"/>
              <a:t>Technology generations reflect the </a:t>
            </a:r>
            <a:r>
              <a:rPr lang="en-GB" sz="1400" b="1" dirty="0"/>
              <a:t>historical timing</a:t>
            </a:r>
            <a:r>
              <a:rPr lang="en-GB" sz="1400" dirty="0"/>
              <a:t> of computing innovations and their diffusion into productive and cultural spheres, linked with the time period in which a cohort </a:t>
            </a:r>
            <a:r>
              <a:rPr lang="en-GB" sz="1400" b="1" dirty="0"/>
              <a:t>comes of age</a:t>
            </a:r>
            <a:r>
              <a:rPr lang="en-GB" sz="1400" dirty="0"/>
              <a:t>.</a:t>
            </a:r>
          </a:p>
          <a:p>
            <a:endParaRPr lang="en-GB" sz="1400" dirty="0"/>
          </a:p>
          <a:p>
            <a:r>
              <a:rPr lang="en-GB" sz="1400" dirty="0"/>
              <a:t>P</a:t>
            </a:r>
            <a:r>
              <a:rPr lang="en-GB" sz="1400" dirty="0" smtClean="0"/>
              <a:t>eople </a:t>
            </a:r>
            <a:r>
              <a:rPr lang="en-GB" sz="1400" dirty="0"/>
              <a:t>learn to use technologies at a certain age, and this </a:t>
            </a:r>
            <a:r>
              <a:rPr lang="en-GB" sz="1400" b="1" dirty="0"/>
              <a:t>understanding of how to use technologies (present and future) is built on the kind of knowledge that is typical for that cohort</a:t>
            </a:r>
            <a:r>
              <a:rPr lang="en-GB" sz="1400" dirty="0"/>
              <a:t>.</a:t>
            </a:r>
          </a:p>
          <a:p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endParaRPr lang="fi-FI" sz="1400" dirty="0"/>
          </a:p>
        </p:txBody>
      </p:sp>
      <p:pic>
        <p:nvPicPr>
          <p:cNvPr id="6" name="Picture 2" descr="H:\THESEUS\Inclusive design of services\Questionnaire\TG_questionnaire_2011\Kuvat\I\televisot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288" y="3573016"/>
            <a:ext cx="190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6190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Technology </a:t>
            </a:r>
            <a:r>
              <a:rPr lang="fi-FI" dirty="0" err="1" smtClean="0"/>
              <a:t>generations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en-GB" b="0" dirty="0" err="1"/>
              <a:t>Docampo</a:t>
            </a:r>
            <a:r>
              <a:rPr lang="en-GB" b="0" dirty="0"/>
              <a:t> </a:t>
            </a:r>
            <a:r>
              <a:rPr lang="en-GB" b="0" dirty="0" smtClean="0"/>
              <a:t>Rama (2001)</a:t>
            </a:r>
            <a:endParaRPr lang="fi-FI" b="0" dirty="0"/>
          </a:p>
        </p:txBody>
      </p:sp>
      <p:sp>
        <p:nvSpPr>
          <p:cNvPr id="3" name="TextBox 2"/>
          <p:cNvSpPr txBox="1"/>
          <p:nvPr/>
        </p:nvSpPr>
        <p:spPr>
          <a:xfrm>
            <a:off x="632520" y="1916832"/>
            <a:ext cx="6768752" cy="280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sz="1400" b="1" dirty="0" smtClean="0"/>
              <a:t>Technological eras</a:t>
            </a:r>
          </a:p>
          <a:p>
            <a:pPr marL="457200" lvl="0" indent="-457200" eaLnBrk="1" hangingPunct="1">
              <a:spcBef>
                <a:spcPct val="20000"/>
              </a:spcBef>
              <a:buClr>
                <a:srgbClr val="000099"/>
              </a:buClr>
              <a:buFont typeface="+mj-lt"/>
              <a:buAutoNum type="arabicPeriod"/>
            </a:pPr>
            <a:r>
              <a:rPr lang="en-GB" sz="1400" dirty="0"/>
              <a:t>M</a:t>
            </a:r>
            <a:r>
              <a:rPr lang="en-GB" sz="1400" dirty="0" smtClean="0"/>
              <a:t>echanical </a:t>
            </a:r>
            <a:r>
              <a:rPr lang="en-GB" sz="1400" dirty="0" smtClean="0"/>
              <a:t>style: -&gt; 1930/1940</a:t>
            </a:r>
          </a:p>
          <a:p>
            <a:pPr marL="457200" lvl="0" indent="-457200" eaLnBrk="1" hangingPunct="1">
              <a:spcBef>
                <a:spcPct val="20000"/>
              </a:spcBef>
              <a:buClr>
                <a:srgbClr val="000099"/>
              </a:buClr>
              <a:buFont typeface="+mj-lt"/>
              <a:buAutoNum type="arabicPeriod"/>
            </a:pPr>
            <a:r>
              <a:rPr lang="en-GB" sz="1400" dirty="0" smtClean="0"/>
              <a:t>Electro-mechanical </a:t>
            </a:r>
            <a:r>
              <a:rPr lang="en-GB" sz="1400" dirty="0" smtClean="0"/>
              <a:t>style: available 1930-1980</a:t>
            </a:r>
          </a:p>
          <a:p>
            <a:pPr marL="457200" lvl="0" indent="-457200" eaLnBrk="1" hangingPunct="1">
              <a:spcBef>
                <a:spcPct val="20000"/>
              </a:spcBef>
              <a:buClr>
                <a:srgbClr val="000099"/>
              </a:buClr>
              <a:buFont typeface="+mj-lt"/>
              <a:buAutoNum type="arabicPeriod"/>
            </a:pPr>
            <a:r>
              <a:rPr lang="en-GB" sz="1400" dirty="0"/>
              <a:t>D</a:t>
            </a:r>
            <a:r>
              <a:rPr lang="en-GB" sz="1400" dirty="0" smtClean="0"/>
              <a:t>isplay </a:t>
            </a:r>
            <a:r>
              <a:rPr lang="en-GB" sz="1400" dirty="0" smtClean="0"/>
              <a:t>style: available 1980-1990</a:t>
            </a:r>
          </a:p>
          <a:p>
            <a:pPr marL="457200" lvl="0" indent="-457200" eaLnBrk="1" hangingPunct="1">
              <a:spcBef>
                <a:spcPct val="20000"/>
              </a:spcBef>
              <a:buClr>
                <a:srgbClr val="000099"/>
              </a:buClr>
              <a:buFont typeface="+mj-lt"/>
              <a:buAutoNum type="arabicPeriod"/>
            </a:pPr>
            <a:r>
              <a:rPr lang="en-GB" sz="1400" dirty="0"/>
              <a:t>M</a:t>
            </a:r>
            <a:r>
              <a:rPr lang="en-GB" sz="1400" dirty="0" smtClean="0"/>
              <a:t>enu </a:t>
            </a:r>
            <a:r>
              <a:rPr lang="en-GB" sz="1400" dirty="0" smtClean="0"/>
              <a:t>style: implemented 1990</a:t>
            </a:r>
          </a:p>
          <a:p>
            <a:pPr>
              <a:lnSpc>
                <a:spcPct val="80000"/>
              </a:lnSpc>
              <a:buAutoNum type="arabicPeriod"/>
            </a:pPr>
            <a:endParaRPr lang="en-GB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GB" sz="1400" dirty="0" smtClean="0"/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1400" b="1" dirty="0" smtClean="0"/>
              <a:t>-&gt; Technology generations</a:t>
            </a:r>
          </a:p>
          <a:p>
            <a:pPr marL="914400" lvl="1" indent="-457200" eaLnBrk="1" hangingPunct="1">
              <a:spcBef>
                <a:spcPct val="20000"/>
              </a:spcBef>
              <a:buClr>
                <a:srgbClr val="000099"/>
              </a:buClr>
              <a:buFont typeface="+mj-lt"/>
              <a:buAutoNum type="arabicPeriod"/>
            </a:pPr>
            <a:r>
              <a:rPr lang="en-GB" sz="1400" dirty="0"/>
              <a:t>E</a:t>
            </a:r>
            <a:r>
              <a:rPr lang="en-GB" sz="1400" dirty="0" smtClean="0"/>
              <a:t>lectro-mechanical </a:t>
            </a:r>
            <a:r>
              <a:rPr lang="en-GB" sz="1400" dirty="0" smtClean="0"/>
              <a:t>generation: born before 1930</a:t>
            </a:r>
          </a:p>
          <a:p>
            <a:pPr marL="914400" lvl="1" indent="-457200" eaLnBrk="1" hangingPunct="1">
              <a:spcBef>
                <a:spcPct val="20000"/>
              </a:spcBef>
              <a:buClr>
                <a:srgbClr val="000099"/>
              </a:buClr>
              <a:buFont typeface="+mj-lt"/>
              <a:buAutoNum type="arabicPeriod"/>
            </a:pPr>
            <a:r>
              <a:rPr lang="en-GB" sz="1400" dirty="0"/>
              <a:t>D</a:t>
            </a:r>
            <a:r>
              <a:rPr lang="en-GB" sz="1400" dirty="0" smtClean="0"/>
              <a:t>isplay </a:t>
            </a:r>
            <a:r>
              <a:rPr lang="en-GB" sz="1400" dirty="0" smtClean="0"/>
              <a:t>generation: born 1960-1970</a:t>
            </a:r>
          </a:p>
          <a:p>
            <a:pPr marL="914400" lvl="1" indent="-457200" eaLnBrk="1" hangingPunct="1">
              <a:spcBef>
                <a:spcPct val="20000"/>
              </a:spcBef>
              <a:buClr>
                <a:srgbClr val="000099"/>
              </a:buClr>
              <a:buFont typeface="+mj-lt"/>
              <a:buAutoNum type="arabicPeriod"/>
            </a:pPr>
            <a:r>
              <a:rPr lang="en-GB" sz="1400" dirty="0"/>
              <a:t>M</a:t>
            </a:r>
            <a:r>
              <a:rPr lang="en-GB" sz="1400" dirty="0" smtClean="0"/>
              <a:t>enu </a:t>
            </a:r>
            <a:r>
              <a:rPr lang="en-GB" sz="1400" dirty="0" smtClean="0"/>
              <a:t>generation: born after 1970</a:t>
            </a:r>
          </a:p>
          <a:p>
            <a:endParaRPr lang="fi-FI" sz="1400" dirty="0"/>
          </a:p>
        </p:txBody>
      </p:sp>
      <p:pic>
        <p:nvPicPr>
          <p:cNvPr id="6" name="Picture 3" descr="H:\THESEUS\Inclusive design of services\Questionnaire\TG_questionnaire_2011\Kuvat\I\kaukosaadin_300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304" y="3501008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2950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Empirical</a:t>
            </a:r>
            <a:r>
              <a:rPr lang="fi-FI" dirty="0" smtClean="0"/>
              <a:t> </a:t>
            </a:r>
            <a:r>
              <a:rPr lang="fi-FI" dirty="0" err="1" smtClean="0"/>
              <a:t>study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916832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 smtClean="0"/>
              <a:t>Purpose: </a:t>
            </a:r>
          </a:p>
          <a:p>
            <a:pPr marL="0" indent="0">
              <a:buNone/>
            </a:pPr>
            <a:r>
              <a:rPr lang="en-GB" sz="1400" dirty="0" smtClean="0"/>
              <a:t>Explore the differences in use of social media between technology generations</a:t>
            </a:r>
          </a:p>
          <a:p>
            <a:pPr marL="0" indent="0">
              <a:buNone/>
            </a:pPr>
            <a:r>
              <a:rPr lang="en-GB" sz="1400" dirty="0" smtClean="0"/>
              <a:t>	-&gt; Implications for design</a:t>
            </a:r>
            <a:endParaRPr lang="en-GB" sz="1400" dirty="0"/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400" b="1" dirty="0" smtClean="0"/>
              <a:t>Method:</a:t>
            </a:r>
          </a:p>
          <a:p>
            <a:pPr marL="0" indent="0">
              <a:buNone/>
            </a:pPr>
            <a:r>
              <a:rPr lang="en-GB" sz="1400" dirty="0" smtClean="0"/>
              <a:t>Focus </a:t>
            </a:r>
            <a:r>
              <a:rPr lang="en-GB" sz="1400" dirty="0"/>
              <a:t>Groups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Questionnaire: </a:t>
            </a:r>
            <a:r>
              <a:rPr lang="en-GB" sz="1400" dirty="0" smtClean="0"/>
              <a:t>Use </a:t>
            </a:r>
            <a:r>
              <a:rPr lang="en-GB" sz="1400" dirty="0"/>
              <a:t>of online services and social </a:t>
            </a:r>
            <a:r>
              <a:rPr lang="en-GB" sz="1400" dirty="0" smtClean="0"/>
              <a:t>media</a:t>
            </a:r>
            <a:endParaRPr lang="en-GB" sz="1400" dirty="0"/>
          </a:p>
          <a:p>
            <a:pPr marL="457200" indent="-457200">
              <a:buFont typeface="+mj-lt"/>
              <a:buAutoNum type="arabicPeriod"/>
            </a:pPr>
            <a:r>
              <a:rPr lang="en-GB" sz="1400" dirty="0" smtClean="0"/>
              <a:t>Discussion</a:t>
            </a:r>
            <a:r>
              <a:rPr lang="en-GB" sz="1400" dirty="0"/>
              <a:t>: Usability of existing products, technology generations, life setting (form of life), social relationship, trust and </a:t>
            </a:r>
            <a:r>
              <a:rPr lang="en-GB" sz="1400" dirty="0" smtClean="0"/>
              <a:t>privacy</a:t>
            </a:r>
          </a:p>
          <a:p>
            <a:pPr marL="457200" indent="-457200">
              <a:buFont typeface="+mj-lt"/>
              <a:buAutoNum type="arabicPeriod"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4521134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Empirical</a:t>
            </a:r>
            <a:r>
              <a:rPr lang="fi-FI" dirty="0" smtClean="0"/>
              <a:t> </a:t>
            </a:r>
            <a:r>
              <a:rPr lang="fi-FI" dirty="0" err="1" smtClean="0"/>
              <a:t>study</a:t>
            </a:r>
            <a:r>
              <a:rPr lang="fi-FI" dirty="0" smtClean="0"/>
              <a:t> - </a:t>
            </a:r>
            <a:r>
              <a:rPr lang="fi-FI" dirty="0"/>
              <a:t>P</a:t>
            </a:r>
            <a:r>
              <a:rPr lang="fi-FI" dirty="0" smtClean="0"/>
              <a:t>articipants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916832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fi-FI" sz="1400" dirty="0" smtClean="0"/>
              <a:t>In </a:t>
            </a:r>
            <a:r>
              <a:rPr lang="fi-FI" sz="1400" dirty="0" err="1" smtClean="0"/>
              <a:t>total</a:t>
            </a:r>
            <a:r>
              <a:rPr lang="fi-FI" sz="1400" dirty="0" smtClean="0"/>
              <a:t> 6 </a:t>
            </a:r>
            <a:r>
              <a:rPr lang="fi-FI" sz="1400" dirty="0" err="1" smtClean="0"/>
              <a:t>focus</a:t>
            </a:r>
            <a:r>
              <a:rPr lang="fi-FI" sz="1400" dirty="0" smtClean="0"/>
              <a:t> </a:t>
            </a:r>
            <a:r>
              <a:rPr lang="fi-FI" sz="1400" dirty="0" err="1" smtClean="0"/>
              <a:t>group</a:t>
            </a:r>
            <a:r>
              <a:rPr lang="fi-FI" sz="1400" dirty="0" smtClean="0"/>
              <a:t> </a:t>
            </a:r>
            <a:r>
              <a:rPr lang="fi-FI" sz="1400" dirty="0" err="1" smtClean="0"/>
              <a:t>sessions</a:t>
            </a:r>
            <a:r>
              <a:rPr lang="fi-FI" sz="1400" dirty="0" smtClean="0"/>
              <a:t> </a:t>
            </a:r>
            <a:r>
              <a:rPr lang="fi-FI" sz="1400" dirty="0" err="1" smtClean="0"/>
              <a:t>were</a:t>
            </a:r>
            <a:r>
              <a:rPr lang="fi-FI" sz="1400" dirty="0" smtClean="0"/>
              <a:t> </a:t>
            </a:r>
            <a:r>
              <a:rPr lang="fi-FI" sz="1400" dirty="0" err="1" smtClean="0"/>
              <a:t>held</a:t>
            </a:r>
            <a:r>
              <a:rPr lang="fi-FI" sz="1400" dirty="0" smtClean="0"/>
              <a:t> in Finland and in Australia.</a:t>
            </a:r>
          </a:p>
          <a:p>
            <a:r>
              <a:rPr lang="fi-FI" sz="1400" dirty="0" smtClean="0"/>
              <a:t>31 </a:t>
            </a:r>
            <a:r>
              <a:rPr lang="fi-FI" sz="1400" dirty="0" err="1" smtClean="0"/>
              <a:t>Finnish</a:t>
            </a:r>
            <a:r>
              <a:rPr lang="fi-FI" sz="1400" dirty="0" smtClean="0"/>
              <a:t> </a:t>
            </a:r>
            <a:r>
              <a:rPr lang="fi-FI" sz="1400" dirty="0" err="1" smtClean="0"/>
              <a:t>citizens</a:t>
            </a:r>
            <a:r>
              <a:rPr lang="fi-FI" sz="1400" dirty="0" smtClean="0"/>
              <a:t> </a:t>
            </a:r>
          </a:p>
          <a:p>
            <a:r>
              <a:rPr lang="fi-FI" sz="1400" dirty="0" smtClean="0"/>
              <a:t>14 Australian </a:t>
            </a:r>
            <a:r>
              <a:rPr lang="fi-FI" sz="1400" dirty="0" err="1" smtClean="0"/>
              <a:t>citizens</a:t>
            </a:r>
            <a:endParaRPr lang="fi-FI" sz="1400" dirty="0" smtClean="0"/>
          </a:p>
          <a:p>
            <a:endParaRPr lang="fi-FI" sz="1400" dirty="0"/>
          </a:p>
          <a:p>
            <a:pPr marL="0" indent="0">
              <a:buNone/>
            </a:pPr>
            <a:r>
              <a:rPr lang="fi-FI" sz="1400" b="1" dirty="0"/>
              <a:t>Technology </a:t>
            </a:r>
            <a:r>
              <a:rPr lang="fi-FI" sz="1400" b="1" dirty="0" err="1" smtClean="0"/>
              <a:t>Generations</a:t>
            </a:r>
            <a:r>
              <a:rPr lang="fi-FI" sz="1400" b="1" dirty="0" smtClean="0"/>
              <a:t> </a:t>
            </a:r>
            <a:r>
              <a:rPr lang="fi-FI" sz="1400" b="1" dirty="0" err="1" smtClean="0"/>
              <a:t>used</a:t>
            </a:r>
            <a:r>
              <a:rPr lang="fi-FI" sz="1400" b="1" dirty="0" smtClean="0"/>
              <a:t> in the </a:t>
            </a:r>
            <a:r>
              <a:rPr lang="fi-FI" sz="1400" b="1" dirty="0" err="1" smtClean="0"/>
              <a:t>study</a:t>
            </a:r>
            <a:r>
              <a:rPr lang="fi-FI" sz="1400" b="1" dirty="0" smtClean="0"/>
              <a:t>:</a:t>
            </a:r>
            <a:endParaRPr lang="fi-FI" sz="1400" b="1" dirty="0"/>
          </a:p>
          <a:p>
            <a:pPr marL="514350" indent="-457200">
              <a:buFont typeface="+mj-lt"/>
              <a:buAutoNum type="arabicPeriod"/>
            </a:pPr>
            <a:r>
              <a:rPr lang="fi-FI" sz="1400" dirty="0" err="1"/>
              <a:t>Electro/Mechanical</a:t>
            </a:r>
            <a:r>
              <a:rPr lang="fi-FI" sz="1400" dirty="0"/>
              <a:t> Generation</a:t>
            </a:r>
          </a:p>
          <a:p>
            <a:pPr lvl="2"/>
            <a:r>
              <a:rPr lang="fi-FI" sz="1400" dirty="0" err="1"/>
              <a:t>born</a:t>
            </a:r>
            <a:r>
              <a:rPr lang="fi-FI" sz="1400" dirty="0"/>
              <a:t> </a:t>
            </a:r>
            <a:r>
              <a:rPr lang="fi-FI" sz="1400" dirty="0" err="1"/>
              <a:t>before</a:t>
            </a:r>
            <a:r>
              <a:rPr lang="fi-FI" sz="1400" dirty="0"/>
              <a:t> 1965</a:t>
            </a:r>
          </a:p>
          <a:p>
            <a:pPr lvl="2"/>
            <a:r>
              <a:rPr lang="fi-FI" sz="1400" dirty="0"/>
              <a:t>22 </a:t>
            </a:r>
            <a:r>
              <a:rPr lang="fi-FI" sz="1400" dirty="0" err="1"/>
              <a:t>participants</a:t>
            </a:r>
            <a:endParaRPr lang="fi-FI" sz="1400" dirty="0"/>
          </a:p>
          <a:p>
            <a:pPr marL="514350" indent="-457200">
              <a:buFont typeface="+mj-lt"/>
              <a:buAutoNum type="arabicPeriod"/>
            </a:pPr>
            <a:r>
              <a:rPr lang="fi-FI" sz="1400" dirty="0" err="1"/>
              <a:t>Layered</a:t>
            </a:r>
            <a:r>
              <a:rPr lang="fi-FI" sz="1400" dirty="0"/>
              <a:t> </a:t>
            </a:r>
            <a:r>
              <a:rPr lang="fi-FI" sz="1400" dirty="0" err="1"/>
              <a:t>Interface</a:t>
            </a:r>
            <a:r>
              <a:rPr lang="fi-FI" sz="1400" dirty="0"/>
              <a:t> </a:t>
            </a:r>
            <a:r>
              <a:rPr lang="fi-FI" sz="1400" dirty="0" smtClean="0"/>
              <a:t>Generation</a:t>
            </a:r>
            <a:endParaRPr lang="fi-FI" sz="1400" dirty="0"/>
          </a:p>
          <a:p>
            <a:pPr lvl="2"/>
            <a:r>
              <a:rPr lang="fi-FI" sz="1400" dirty="0" err="1"/>
              <a:t>born</a:t>
            </a:r>
            <a:r>
              <a:rPr lang="fi-FI" sz="1400" dirty="0"/>
              <a:t> 1965-1980</a:t>
            </a:r>
          </a:p>
          <a:p>
            <a:pPr lvl="2"/>
            <a:r>
              <a:rPr lang="fi-FI" sz="1400" dirty="0"/>
              <a:t>9 </a:t>
            </a:r>
            <a:r>
              <a:rPr lang="fi-FI" sz="1400" dirty="0" err="1"/>
              <a:t>participants</a:t>
            </a:r>
            <a:endParaRPr lang="fi-FI" sz="1400" dirty="0"/>
          </a:p>
          <a:p>
            <a:pPr marL="514350" indent="-457200">
              <a:buFont typeface="+mj-lt"/>
              <a:buAutoNum type="arabicPeriod"/>
            </a:pPr>
            <a:r>
              <a:rPr lang="fi-FI" sz="1400" dirty="0" err="1"/>
              <a:t>Games</a:t>
            </a:r>
            <a:r>
              <a:rPr lang="fi-FI" sz="1400" dirty="0"/>
              <a:t> Generation </a:t>
            </a:r>
          </a:p>
          <a:p>
            <a:pPr lvl="2"/>
            <a:r>
              <a:rPr lang="fi-FI" sz="1400" dirty="0" err="1"/>
              <a:t>born</a:t>
            </a:r>
            <a:r>
              <a:rPr lang="fi-FI" sz="1400" dirty="0"/>
              <a:t> 1981-1992</a:t>
            </a:r>
          </a:p>
          <a:p>
            <a:pPr lvl="2"/>
            <a:r>
              <a:rPr lang="fi-FI" sz="1400" dirty="0"/>
              <a:t>14 </a:t>
            </a:r>
            <a:r>
              <a:rPr lang="fi-FI" sz="1400" dirty="0" err="1"/>
              <a:t>participants</a:t>
            </a:r>
            <a:endParaRPr lang="fi-FI" sz="1400" dirty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6182383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Differences</a:t>
            </a:r>
            <a:r>
              <a:rPr lang="fi-FI" dirty="0" smtClean="0"/>
              <a:t> in </a:t>
            </a:r>
            <a:r>
              <a:rPr lang="fi-FI" dirty="0" err="1" smtClean="0"/>
              <a:t>use</a:t>
            </a:r>
            <a:r>
              <a:rPr lang="fi-FI" dirty="0" smtClean="0"/>
              <a:t> of social media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technology</a:t>
            </a:r>
            <a:r>
              <a:rPr lang="fi-FI" dirty="0" smtClean="0"/>
              <a:t> </a:t>
            </a:r>
            <a:r>
              <a:rPr lang="fi-FI" dirty="0" err="1" smtClean="0"/>
              <a:t>generations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916832"/>
            <a:ext cx="7924800" cy="41148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sz="1400" b="1" dirty="0" smtClean="0"/>
              <a:t>Do </a:t>
            </a:r>
            <a:r>
              <a:rPr lang="en-GB" sz="1400" b="1" dirty="0"/>
              <a:t>these three predetermined technological generation groups represent the </a:t>
            </a:r>
            <a:r>
              <a:rPr lang="en-GB" sz="1400" b="1" dirty="0" smtClean="0"/>
              <a:t>reality?</a:t>
            </a:r>
          </a:p>
          <a:p>
            <a:pPr lvl="1"/>
            <a:r>
              <a:rPr lang="en-GB" sz="1400" dirty="0" smtClean="0"/>
              <a:t>Two </a:t>
            </a:r>
            <a:r>
              <a:rPr lang="en-GB" sz="1400" dirty="0"/>
              <a:t>different groups: Teenage experience with </a:t>
            </a:r>
            <a:r>
              <a:rPr lang="en-GB" sz="1400" dirty="0" smtClean="0"/>
              <a:t>ICT </a:t>
            </a:r>
            <a:r>
              <a:rPr lang="en-GB" sz="1400" dirty="0"/>
              <a:t>– No teenage </a:t>
            </a:r>
            <a:r>
              <a:rPr lang="en-GB" sz="1400" dirty="0" smtClean="0"/>
              <a:t>experience </a:t>
            </a:r>
          </a:p>
          <a:p>
            <a:pPr marL="0" indent="0">
              <a:buNone/>
            </a:pPr>
            <a:endParaRPr lang="en-GB" sz="1400" b="1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en-GB" sz="1400" b="1" dirty="0" smtClean="0"/>
              <a:t>The use of social media.</a:t>
            </a:r>
          </a:p>
          <a:p>
            <a:pPr lvl="1"/>
            <a:r>
              <a:rPr lang="en-GB" sz="1400" dirty="0" smtClean="0"/>
              <a:t>Basic </a:t>
            </a:r>
            <a:r>
              <a:rPr lang="en-GB" sz="1400" dirty="0"/>
              <a:t>use of social media is rather similar between different generations</a:t>
            </a:r>
            <a:r>
              <a:rPr lang="en-GB" sz="1400" dirty="0" smtClean="0"/>
              <a:t>.</a:t>
            </a:r>
            <a:endParaRPr lang="en-GB" sz="1400" b="1" dirty="0" smtClean="0"/>
          </a:p>
          <a:p>
            <a:pPr lvl="1"/>
            <a:r>
              <a:rPr lang="en-GB" sz="1400" dirty="0" smtClean="0"/>
              <a:t>Young </a:t>
            </a:r>
            <a:r>
              <a:rPr lang="en-GB" sz="1400" dirty="0"/>
              <a:t>people use special functionalities more than older users</a:t>
            </a:r>
            <a:r>
              <a:rPr lang="en-GB" sz="1400" dirty="0" smtClean="0"/>
              <a:t>.</a:t>
            </a:r>
          </a:p>
          <a:p>
            <a:pPr lvl="1"/>
            <a:endParaRPr lang="en-GB" sz="1400" dirty="0"/>
          </a:p>
          <a:p>
            <a:pPr marL="342900" indent="-342900">
              <a:buFont typeface="+mj-lt"/>
              <a:buAutoNum type="arabicPeriod" startAt="2"/>
            </a:pPr>
            <a:r>
              <a:rPr lang="en-GB" sz="1400" b="1" dirty="0"/>
              <a:t>The frequency of technological activity.</a:t>
            </a:r>
          </a:p>
          <a:p>
            <a:pPr lvl="1"/>
            <a:r>
              <a:rPr lang="en-GB" sz="1400" dirty="0"/>
              <a:t>All age groups were equally active in their usage of social media. </a:t>
            </a:r>
            <a:endParaRPr lang="en-GB" sz="1400" dirty="0" smtClean="0"/>
          </a:p>
          <a:p>
            <a:pPr lvl="1"/>
            <a:endParaRPr lang="en-GB" sz="1400" b="1" dirty="0" smtClean="0"/>
          </a:p>
          <a:p>
            <a:pPr marL="342900" indent="-342900">
              <a:buFont typeface="+mj-lt"/>
              <a:buAutoNum type="arabicPeriod" startAt="4"/>
            </a:pPr>
            <a:r>
              <a:rPr lang="en-GB" sz="1400" b="1" dirty="0" smtClean="0"/>
              <a:t>Trust </a:t>
            </a:r>
            <a:r>
              <a:rPr lang="en-GB" sz="1400" b="1" dirty="0"/>
              <a:t>in social media.</a:t>
            </a:r>
          </a:p>
          <a:p>
            <a:pPr lvl="1"/>
            <a:r>
              <a:rPr lang="en-GB" sz="1400" dirty="0"/>
              <a:t>Older people have much less trust in social media than young </a:t>
            </a:r>
            <a:r>
              <a:rPr lang="en-GB" sz="1400" dirty="0" smtClean="0"/>
              <a:t>people.</a:t>
            </a:r>
            <a:endParaRPr lang="en-GB" sz="1400" dirty="0"/>
          </a:p>
          <a:p>
            <a:endParaRPr lang="fi-FI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311" y="3717032"/>
            <a:ext cx="1643157" cy="246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397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TT_slide">
  <a:themeElements>
    <a:clrScheme name="VTT_slide 9">
      <a:dk1>
        <a:srgbClr val="000000"/>
      </a:dk1>
      <a:lt1>
        <a:srgbClr val="FFFFFF"/>
      </a:lt1>
      <a:dk2>
        <a:srgbClr val="0F1E83"/>
      </a:dk2>
      <a:lt2>
        <a:srgbClr val="B2B2B2"/>
      </a:lt2>
      <a:accent1>
        <a:srgbClr val="CCEC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2D2D8A"/>
      </a:accent6>
      <a:hlink>
        <a:srgbClr val="0000FF"/>
      </a:hlink>
      <a:folHlink>
        <a:srgbClr val="3333CC"/>
      </a:folHlink>
    </a:clrScheme>
    <a:fontScheme name="VTT_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TT_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T_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8">
        <a:dk1>
          <a:srgbClr val="000000"/>
        </a:dk1>
        <a:lt1>
          <a:srgbClr val="FFFFFF"/>
        </a:lt1>
        <a:dk2>
          <a:srgbClr val="0F1E83"/>
        </a:dk2>
        <a:lt2>
          <a:srgbClr val="808080"/>
        </a:lt2>
        <a:accent1>
          <a:srgbClr val="CCECFF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5C5CE7"/>
        </a:accent6>
        <a:hlink>
          <a:srgbClr val="000099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9">
        <a:dk1>
          <a:srgbClr val="000000"/>
        </a:dk1>
        <a:lt1>
          <a:srgbClr val="FFFFFF"/>
        </a:lt1>
        <a:dk2>
          <a:srgbClr val="0F1E83"/>
        </a:dk2>
        <a:lt2>
          <a:srgbClr val="B2B2B2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0000FF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VTT_slide</Template>
  <TotalTime>3908</TotalTime>
  <Words>552</Words>
  <Application>Microsoft Office PowerPoint</Application>
  <PresentationFormat>A4 Paper (210x297 mm)</PresentationFormat>
  <Paragraphs>113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VTT_slide</vt:lpstr>
      <vt:lpstr>Understanding social media acceptance and use in the context of technology generations and life-based design</vt:lpstr>
      <vt:lpstr>Understanding social media acceptance and use in the context of technology generations and life-based design</vt:lpstr>
      <vt:lpstr>Introduction</vt:lpstr>
      <vt:lpstr>Life-based design</vt:lpstr>
      <vt:lpstr>Technology generations</vt:lpstr>
      <vt:lpstr>Technology generations Docampo Rama (2001)</vt:lpstr>
      <vt:lpstr>Empirical study</vt:lpstr>
      <vt:lpstr>Empirical study - Participants</vt:lpstr>
      <vt:lpstr>Differences in use of social media between technology generations</vt:lpstr>
      <vt:lpstr>Implications for design</vt:lpstr>
      <vt:lpstr>Future work</vt:lpstr>
      <vt:lpstr>PowerPoint Presentation</vt:lpstr>
    </vt:vector>
  </TitlesOfParts>
  <Company>VTT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social media acceptance and use in the context of technology generations and life-based design</dc:title>
  <dc:creator>Mari Ylikauppila</dc:creator>
  <dc:description/>
  <cp:lastModifiedBy>Mari Ylikauppila</cp:lastModifiedBy>
  <cp:revision>45</cp:revision>
  <cp:lastPrinted>2011-11-07T16:00:39Z</cp:lastPrinted>
  <dcterms:created xsi:type="dcterms:W3CDTF">2011-11-01T10:02:26Z</dcterms:created>
  <dcterms:modified xsi:type="dcterms:W3CDTF">2011-11-10T07:12:00Z</dcterms:modified>
</cp:coreProperties>
</file>